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0" r:id="rId4"/>
    <p:sldId id="282" r:id="rId5"/>
    <p:sldId id="263" r:id="rId6"/>
    <p:sldId id="258" r:id="rId7"/>
    <p:sldId id="259" r:id="rId8"/>
    <p:sldId id="262" r:id="rId9"/>
    <p:sldId id="261" r:id="rId10"/>
    <p:sldId id="338" r:id="rId11"/>
    <p:sldId id="339" r:id="rId12"/>
    <p:sldId id="340" r:id="rId13"/>
    <p:sldId id="341" r:id="rId14"/>
    <p:sldId id="355" r:id="rId15"/>
    <p:sldId id="356" r:id="rId16"/>
    <p:sldId id="265" r:id="rId17"/>
    <p:sldId id="304" r:id="rId18"/>
    <p:sldId id="266" r:id="rId19"/>
    <p:sldId id="275" r:id="rId20"/>
    <p:sldId id="306" r:id="rId21"/>
    <p:sldId id="308" r:id="rId22"/>
    <p:sldId id="325" r:id="rId23"/>
    <p:sldId id="327" r:id="rId24"/>
    <p:sldId id="326" r:id="rId25"/>
    <p:sldId id="328" r:id="rId26"/>
    <p:sldId id="329" r:id="rId27"/>
    <p:sldId id="330" r:id="rId28"/>
    <p:sldId id="331" r:id="rId29"/>
    <p:sldId id="307" r:id="rId30"/>
    <p:sldId id="332" r:id="rId31"/>
    <p:sldId id="333" r:id="rId32"/>
    <p:sldId id="335" r:id="rId33"/>
    <p:sldId id="336" r:id="rId34"/>
    <p:sldId id="337"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79" autoAdjust="0"/>
    <p:restoredTop sz="84382" autoAdjust="0"/>
  </p:normalViewPr>
  <p:slideViewPr>
    <p:cSldViewPr>
      <p:cViewPr varScale="1">
        <p:scale>
          <a:sx n="112" d="100"/>
          <a:sy n="112" d="100"/>
        </p:scale>
        <p:origin x="1020" y="10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4F198-2F79-4A87-8CEE-B9F36FED6F60}"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F9D4A-D6D7-478D-AC41-4A3B8AD760EA}" type="slidenum">
              <a:rPr lang="en-US" smtClean="0"/>
              <a:t>‹#›</a:t>
            </a:fld>
            <a:endParaRPr lang="en-US"/>
          </a:p>
        </p:txBody>
      </p:sp>
    </p:spTree>
    <p:extLst>
      <p:ext uri="{BB962C8B-B14F-4D97-AF65-F5344CB8AC3E}">
        <p14:creationId xmlns:p14="http://schemas.microsoft.com/office/powerpoint/2010/main" val="347307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Lynn.</a:t>
            </a:r>
            <a:r>
              <a:rPr lang="en-US" baseline="0" dirty="0" smtClean="0"/>
              <a:t> Good afternoon all. I’m very excited to be here today to tell you about a tool that I use in my job everyday, and that’s </a:t>
            </a:r>
            <a:r>
              <a:rPr lang="en-US" baseline="0" dirty="0" err="1" smtClean="0"/>
              <a:t>ArcPython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1</a:t>
            </a:fld>
            <a:endParaRPr lang="en-US"/>
          </a:p>
        </p:txBody>
      </p:sp>
    </p:spTree>
    <p:extLst>
      <p:ext uri="{BB962C8B-B14F-4D97-AF65-F5344CB8AC3E}">
        <p14:creationId xmlns:p14="http://schemas.microsoft.com/office/powerpoint/2010/main" val="297258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get warmed up with a pretty straightforward Python routine. We want to add some fields to a </a:t>
            </a:r>
            <a:r>
              <a:rPr lang="en-US" baseline="0" dirty="0" err="1" smtClean="0"/>
              <a:t>shapefile’s</a:t>
            </a:r>
            <a:r>
              <a:rPr lang="en-US" baseline="0" dirty="0" smtClean="0"/>
              <a:t> attribute table. How would you do it?</a:t>
            </a:r>
          </a:p>
        </p:txBody>
      </p:sp>
      <p:sp>
        <p:nvSpPr>
          <p:cNvPr id="4" name="Slide Number Placeholder 3"/>
          <p:cNvSpPr>
            <a:spLocks noGrp="1"/>
          </p:cNvSpPr>
          <p:nvPr>
            <p:ph type="sldNum" sz="quarter" idx="10"/>
          </p:nvPr>
        </p:nvSpPr>
        <p:spPr/>
        <p:txBody>
          <a:bodyPr/>
          <a:lstStyle/>
          <a:p>
            <a:fld id="{ACDF9D4A-D6D7-478D-AC41-4A3B8AD760EA}" type="slidenum">
              <a:rPr lang="en-US" smtClean="0"/>
              <a:t>15</a:t>
            </a:fld>
            <a:endParaRPr lang="en-US"/>
          </a:p>
        </p:txBody>
      </p:sp>
    </p:spTree>
    <p:extLst>
      <p:ext uri="{BB962C8B-B14F-4D97-AF65-F5344CB8AC3E}">
        <p14:creationId xmlns:p14="http://schemas.microsoft.com/office/powerpoint/2010/main" val="152548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Method 1 is to use the </a:t>
            </a:r>
            <a:r>
              <a:rPr lang="en-US" baseline="0" dirty="0" err="1" smtClean="0"/>
              <a:t>ArcMap</a:t>
            </a:r>
            <a:r>
              <a:rPr lang="en-US" baseline="0" dirty="0" smtClean="0"/>
              <a:t> GUI. You would go to the Attribute Table, and then Add Field.</a:t>
            </a:r>
          </a:p>
        </p:txBody>
      </p:sp>
      <p:sp>
        <p:nvSpPr>
          <p:cNvPr id="4" name="Slide Number Placeholder 3"/>
          <p:cNvSpPr>
            <a:spLocks noGrp="1"/>
          </p:cNvSpPr>
          <p:nvPr>
            <p:ph type="sldNum" sz="quarter" idx="10"/>
          </p:nvPr>
        </p:nvSpPr>
        <p:spPr/>
        <p:txBody>
          <a:bodyPr/>
          <a:lstStyle/>
          <a:p>
            <a:fld id="{ACDF9D4A-D6D7-478D-AC41-4A3B8AD760EA}" type="slidenum">
              <a:rPr lang="en-US" smtClean="0"/>
              <a:t>16</a:t>
            </a:fld>
            <a:endParaRPr lang="en-US"/>
          </a:p>
        </p:txBody>
      </p:sp>
    </p:spTree>
    <p:extLst>
      <p:ext uri="{BB962C8B-B14F-4D97-AF65-F5344CB8AC3E}">
        <p14:creationId xmlns:p14="http://schemas.microsoft.com/office/powerpoint/2010/main" val="100199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Method 2 is to use the Add Field </a:t>
            </a:r>
            <a:r>
              <a:rPr lang="en-US" baseline="0" dirty="0" err="1" smtClean="0"/>
              <a:t>geoprocessing</a:t>
            </a:r>
            <a:r>
              <a:rPr lang="en-US" baseline="0" dirty="0" smtClean="0"/>
              <a:t> tool in the Data Management toolset of </a:t>
            </a:r>
            <a:r>
              <a:rPr lang="en-US" baseline="0" dirty="0" err="1" smtClean="0"/>
              <a:t>ArcToolbox</a:t>
            </a:r>
            <a:r>
              <a:rPr lang="en-US" baseline="0" dirty="0" smtClean="0"/>
              <a:t>.</a:t>
            </a:r>
          </a:p>
        </p:txBody>
      </p:sp>
      <p:sp>
        <p:nvSpPr>
          <p:cNvPr id="4" name="Slide Number Placeholder 3"/>
          <p:cNvSpPr>
            <a:spLocks noGrp="1"/>
          </p:cNvSpPr>
          <p:nvPr>
            <p:ph type="sldNum" sz="quarter" idx="10"/>
          </p:nvPr>
        </p:nvSpPr>
        <p:spPr/>
        <p:txBody>
          <a:bodyPr/>
          <a:lstStyle/>
          <a:p>
            <a:fld id="{ACDF9D4A-D6D7-478D-AC41-4A3B8AD760EA}" type="slidenum">
              <a:rPr lang="en-US" smtClean="0"/>
              <a:t>17</a:t>
            </a:fld>
            <a:endParaRPr lang="en-US"/>
          </a:p>
        </p:txBody>
      </p:sp>
    </p:spTree>
    <p:extLst>
      <p:ext uri="{BB962C8B-B14F-4D97-AF65-F5344CB8AC3E}">
        <p14:creationId xmlns:p14="http://schemas.microsoft.com/office/powerpoint/2010/main" val="100199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Method</a:t>
            </a:r>
            <a:r>
              <a:rPr lang="en-US" baseline="0" dirty="0" smtClean="0"/>
              <a:t> 3 would be to use the </a:t>
            </a:r>
            <a:r>
              <a:rPr lang="en-US" baseline="0" dirty="0" err="1" smtClean="0"/>
              <a:t>geoprocessing</a:t>
            </a:r>
            <a:r>
              <a:rPr lang="en-US" baseline="0" dirty="0" smtClean="0"/>
              <a:t> tool as part of a </a:t>
            </a:r>
            <a:r>
              <a:rPr lang="en-US" baseline="0" dirty="0" err="1" smtClean="0"/>
              <a:t>ModelBuilder</a:t>
            </a:r>
            <a:r>
              <a:rPr lang="en-US" baseline="0" dirty="0" smtClean="0"/>
              <a:t> model.</a:t>
            </a:r>
            <a:endParaRPr lang="en-US" dirty="0" smtClean="0"/>
          </a:p>
        </p:txBody>
      </p:sp>
      <p:sp>
        <p:nvSpPr>
          <p:cNvPr id="4" name="Slide Number Placeholder 3"/>
          <p:cNvSpPr>
            <a:spLocks noGrp="1"/>
          </p:cNvSpPr>
          <p:nvPr>
            <p:ph type="sldNum" sz="quarter" idx="10"/>
          </p:nvPr>
        </p:nvSpPr>
        <p:spPr/>
        <p:txBody>
          <a:bodyPr/>
          <a:lstStyle/>
          <a:p>
            <a:fld id="{ACDF9D4A-D6D7-478D-AC41-4A3B8AD760EA}" type="slidenum">
              <a:rPr lang="en-US" smtClean="0"/>
              <a:t>18</a:t>
            </a:fld>
            <a:endParaRPr lang="en-US"/>
          </a:p>
        </p:txBody>
      </p:sp>
    </p:spTree>
    <p:extLst>
      <p:ext uri="{BB962C8B-B14F-4D97-AF65-F5344CB8AC3E}">
        <p14:creationId xmlns:p14="http://schemas.microsoft.com/office/powerpoint/2010/main" val="38294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we could do it in Python. Getting started in Python can be very intimidating. Just like with </a:t>
            </a:r>
            <a:r>
              <a:rPr lang="en-US" dirty="0" err="1" smtClean="0"/>
              <a:t>ArcMap</a:t>
            </a:r>
            <a:r>
              <a:rPr lang="en-US" dirty="0" smtClean="0"/>
              <a:t>,</a:t>
            </a:r>
            <a:r>
              <a:rPr lang="en-US" baseline="0" dirty="0" smtClean="0"/>
              <a:t> it’s hard to know how to approach a problem until you have a critical mass of knowledge about the software.</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19</a:t>
            </a:fld>
            <a:endParaRPr lang="en-US"/>
          </a:p>
        </p:txBody>
      </p:sp>
    </p:spTree>
    <p:extLst>
      <p:ext uri="{BB962C8B-B14F-4D97-AF65-F5344CB8AC3E}">
        <p14:creationId xmlns:p14="http://schemas.microsoft.com/office/powerpoint/2010/main" val="903018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command line interface is the</a:t>
            </a:r>
            <a:r>
              <a:rPr lang="en-US" baseline="0" dirty="0" smtClean="0"/>
              <a:t> place where we issue commands. These are interpreted by Python and then executed. If there’s a problem with the instructions, it will tell us.</a:t>
            </a:r>
          </a:p>
          <a:p>
            <a:endParaRPr lang="en-US" baseline="0" dirty="0" smtClean="0"/>
          </a:p>
          <a:p>
            <a:r>
              <a:rPr lang="en-US" baseline="0" dirty="0" smtClean="0"/>
              <a:t>In many software packages, the “normal” UI that you use is actually just an abstraction layer over the command line interface. When Windows 95 first came out, the listing, moving, copying, renaming, and deleting functionality in what is now called Windows Explorer was just a graphical interface that invoked the command line functions for modifying files.</a:t>
            </a:r>
          </a:p>
          <a:p>
            <a:endParaRPr lang="en-US" baseline="0" dirty="0" smtClean="0"/>
          </a:p>
          <a:p>
            <a:r>
              <a:rPr lang="en-US" baseline="0" dirty="0" smtClean="0"/>
              <a:t>For ArcMap, the Python console is a handy way to run small snippets of code or test your syntax. Larger programs are more easily edited in a standalone script file containing a series of these instructions. We’ll get to that later.</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20</a:t>
            </a:fld>
            <a:endParaRPr lang="en-US"/>
          </a:p>
        </p:txBody>
      </p:sp>
    </p:spTree>
    <p:extLst>
      <p:ext uri="{BB962C8B-B14F-4D97-AF65-F5344CB8AC3E}">
        <p14:creationId xmlns:p14="http://schemas.microsoft.com/office/powerpoint/2010/main" val="335655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start out with some Python basics. This</a:t>
            </a:r>
            <a:r>
              <a:rPr lang="en-US" baseline="0" dirty="0" smtClean="0"/>
              <a:t> command outputs the string object “Hello world!” to the console. Python works with all different kinds of objects, strings being one of them. Strings are just a series of alphanumeric letters, similar to the TEXT field in a </a:t>
            </a:r>
            <a:r>
              <a:rPr lang="en-US" baseline="0" dirty="0" err="1" smtClean="0"/>
              <a:t>shapefile’s</a:t>
            </a:r>
            <a:r>
              <a:rPr lang="en-US" baseline="0" dirty="0" smtClean="0"/>
              <a:t> attribute table.</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21</a:t>
            </a:fld>
            <a:endParaRPr lang="en-US"/>
          </a:p>
        </p:txBody>
      </p:sp>
    </p:spTree>
    <p:extLst>
      <p:ext uri="{BB962C8B-B14F-4D97-AF65-F5344CB8AC3E}">
        <p14:creationId xmlns:p14="http://schemas.microsoft.com/office/powerpoint/2010/main" val="203865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integer and floating point number fields. The plus operator can be used to sum two numbers together, as shown here.</a:t>
            </a:r>
            <a:r>
              <a:rPr lang="en-US" baseline="0" dirty="0" smtClean="0"/>
              <a:t> But of course, you can’t sum a string and an integer. But the plus operator will concatenate two strings together.</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22</a:t>
            </a:fld>
            <a:endParaRPr lang="en-US"/>
          </a:p>
        </p:txBody>
      </p:sp>
    </p:spTree>
    <p:extLst>
      <p:ext uri="{BB962C8B-B14F-4D97-AF65-F5344CB8AC3E}">
        <p14:creationId xmlns:p14="http://schemas.microsoft.com/office/powerpoint/2010/main" val="1418749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regular Python commands that anyone has, you can also access</a:t>
            </a:r>
            <a:r>
              <a:rPr lang="en-US" baseline="0" dirty="0" smtClean="0"/>
              <a:t> ArcGIS geoprocessing tools from the command line interface. In this example, we’re adding a field of type “SHORT” called “Field4” to the layer named “points”. Note that all three of these parameters are passed into the </a:t>
            </a:r>
            <a:r>
              <a:rPr lang="en-US" baseline="0" dirty="0" err="1" smtClean="0"/>
              <a:t>arcpy</a:t>
            </a:r>
            <a:r>
              <a:rPr lang="en-US" baseline="0" dirty="0" smtClean="0"/>
              <a:t> function as strings. </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23</a:t>
            </a:fld>
            <a:endParaRPr lang="en-US"/>
          </a:p>
        </p:txBody>
      </p:sp>
    </p:spTree>
    <p:extLst>
      <p:ext uri="{BB962C8B-B14F-4D97-AF65-F5344CB8AC3E}">
        <p14:creationId xmlns:p14="http://schemas.microsoft.com/office/powerpoint/2010/main" val="77468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determine the correct syntax for a command. </a:t>
            </a:r>
            <a:r>
              <a:rPr lang="en-US" baseline="0" dirty="0" smtClean="0"/>
              <a:t>You can use the code completion in the console, look it up on the web documentation, or even export results or </a:t>
            </a:r>
            <a:r>
              <a:rPr lang="en-US" baseline="0" dirty="0" err="1" smtClean="0"/>
              <a:t>ModelBuilder</a:t>
            </a:r>
            <a:r>
              <a:rPr lang="en-US" baseline="0" dirty="0" smtClean="0"/>
              <a:t> models to Python script files. (This last method is how I taught myself </a:t>
            </a:r>
            <a:r>
              <a:rPr lang="en-US" baseline="0" dirty="0" err="1" smtClean="0"/>
              <a:t>ArcPy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24</a:t>
            </a:fld>
            <a:endParaRPr lang="en-US"/>
          </a:p>
        </p:txBody>
      </p:sp>
    </p:spTree>
    <p:extLst>
      <p:ext uri="{BB962C8B-B14F-4D97-AF65-F5344CB8AC3E}">
        <p14:creationId xmlns:p14="http://schemas.microsoft.com/office/powerpoint/2010/main" val="351464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especially excited to</a:t>
            </a:r>
            <a:r>
              <a:rPr lang="en-US" baseline="0" dirty="0" smtClean="0"/>
              <a:t> be here because this GIS class had a major impact on my academics at Brown, and on the start of my professional career. I took GEO132 five years ago </a:t>
            </a:r>
            <a:r>
              <a:rPr lang="en-US" dirty="0" smtClean="0"/>
              <a:t>in the fall of 2009. I really enjoyed it,</a:t>
            </a:r>
            <a:r>
              <a:rPr lang="en-US" baseline="0" dirty="0" smtClean="0"/>
              <a:t> and followed it up with GEOL133 (remote sensing) with Jack Mustard. I also integrated GIS with a lot of class and group projects throughout my junior and senior year, which always impressed professors and classmates. I ended up working with Jack on my senior thesis which used a lot of remote sensing data and GIS concepts. After graduating in 2011, I was lucky enough to start off with a job at an environmental consulting firm, doing GIS-related work during most of my time.</a:t>
            </a:r>
          </a:p>
        </p:txBody>
      </p:sp>
      <p:sp>
        <p:nvSpPr>
          <p:cNvPr id="4" name="Slide Number Placeholder 3"/>
          <p:cNvSpPr>
            <a:spLocks noGrp="1"/>
          </p:cNvSpPr>
          <p:nvPr>
            <p:ph type="sldNum" sz="quarter" idx="10"/>
          </p:nvPr>
        </p:nvSpPr>
        <p:spPr/>
        <p:txBody>
          <a:bodyPr/>
          <a:lstStyle/>
          <a:p>
            <a:fld id="{ACDF9D4A-D6D7-478D-AC41-4A3B8AD760EA}" type="slidenum">
              <a:rPr lang="en-US" smtClean="0"/>
              <a:t>2</a:t>
            </a:fld>
            <a:endParaRPr lang="en-US"/>
          </a:p>
        </p:txBody>
      </p:sp>
    </p:spTree>
    <p:extLst>
      <p:ext uri="{BB962C8B-B14F-4D97-AF65-F5344CB8AC3E}">
        <p14:creationId xmlns:p14="http://schemas.microsoft.com/office/powerpoint/2010/main" val="222656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concepts in computer programming is control flow. If we want to accomplish a task multiple times, we </a:t>
            </a:r>
            <a:r>
              <a:rPr lang="en-US" i="1" baseline="0" dirty="0" smtClean="0"/>
              <a:t>could</a:t>
            </a:r>
            <a:r>
              <a:rPr lang="en-US" i="0" baseline="0" dirty="0" smtClean="0"/>
              <a:t> write out the entire code multiple times. But it’s a lot easier to use control flow functions like loops. These are similar to iterators in Model Builder in that they iterate over a series of objects. </a:t>
            </a:r>
          </a:p>
          <a:p>
            <a:endParaRPr lang="en-US" i="0" baseline="0" dirty="0" smtClean="0"/>
          </a:p>
          <a:p>
            <a:r>
              <a:rPr lang="en-US" i="0" baseline="0" dirty="0" smtClean="0"/>
              <a:t>In this example, we’re creating a list of strings. This is assigned to the variable “</a:t>
            </a:r>
            <a:r>
              <a:rPr lang="en-US" i="0" baseline="0" dirty="0" err="1" smtClean="0"/>
              <a:t>FieldsToAdd</a:t>
            </a:r>
            <a:r>
              <a:rPr lang="en-US" i="0" baseline="0" dirty="0" smtClean="0"/>
              <a:t>”. The for loop iterates through each of these strings, and substitutes the current string value as the variable “Field”. This variable is then used in the </a:t>
            </a:r>
            <a:r>
              <a:rPr lang="en-US" i="0" baseline="0" dirty="0" err="1" smtClean="0"/>
              <a:t>arcpy.AddField_management</a:t>
            </a:r>
            <a:r>
              <a:rPr lang="en-US" i="0" baseline="0" dirty="0" smtClean="0"/>
              <a:t>() function as before.</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25</a:t>
            </a:fld>
            <a:endParaRPr lang="en-US"/>
          </a:p>
        </p:txBody>
      </p:sp>
    </p:spTree>
    <p:extLst>
      <p:ext uri="{BB962C8B-B14F-4D97-AF65-F5344CB8AC3E}">
        <p14:creationId xmlns:p14="http://schemas.microsoft.com/office/powerpoint/2010/main" val="249590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26</a:t>
            </a:fld>
            <a:endParaRPr lang="en-US"/>
          </a:p>
        </p:txBody>
      </p:sp>
    </p:spTree>
    <p:extLst>
      <p:ext uri="{BB962C8B-B14F-4D97-AF65-F5344CB8AC3E}">
        <p14:creationId xmlns:p14="http://schemas.microsoft.com/office/powerpoint/2010/main" val="3261179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29</a:t>
            </a:fld>
            <a:endParaRPr lang="en-US"/>
          </a:p>
        </p:txBody>
      </p:sp>
    </p:spTree>
    <p:extLst>
      <p:ext uri="{BB962C8B-B14F-4D97-AF65-F5344CB8AC3E}">
        <p14:creationId xmlns:p14="http://schemas.microsoft.com/office/powerpoint/2010/main" val="4064980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30</a:t>
            </a:fld>
            <a:endParaRPr lang="en-US"/>
          </a:p>
        </p:txBody>
      </p:sp>
    </p:spTree>
    <p:extLst>
      <p:ext uri="{BB962C8B-B14F-4D97-AF65-F5344CB8AC3E}">
        <p14:creationId xmlns:p14="http://schemas.microsoft.com/office/powerpoint/2010/main" val="406498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31</a:t>
            </a:fld>
            <a:endParaRPr lang="en-US"/>
          </a:p>
        </p:txBody>
      </p:sp>
    </p:spTree>
    <p:extLst>
      <p:ext uri="{BB962C8B-B14F-4D97-AF65-F5344CB8AC3E}">
        <p14:creationId xmlns:p14="http://schemas.microsoft.com/office/powerpoint/2010/main" val="4064980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33</a:t>
            </a:fld>
            <a:endParaRPr lang="en-US"/>
          </a:p>
        </p:txBody>
      </p:sp>
    </p:spTree>
    <p:extLst>
      <p:ext uri="{BB962C8B-B14F-4D97-AF65-F5344CB8AC3E}">
        <p14:creationId xmlns:p14="http://schemas.microsoft.com/office/powerpoint/2010/main" val="406498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enough about</a:t>
            </a:r>
            <a:r>
              <a:rPr lang="en-US" baseline="0" dirty="0" smtClean="0"/>
              <a:t> me. </a:t>
            </a:r>
            <a:r>
              <a:rPr lang="en-US" dirty="0" smtClean="0"/>
              <a:t>I also want to learn a bit about you. Who are the seniors in this class? Juniors? Sophomores and freshman?</a:t>
            </a:r>
            <a:endParaRPr lang="en-US" baseline="0" dirty="0" smtClean="0"/>
          </a:p>
          <a:p>
            <a:endParaRPr lang="en-US" baseline="0" dirty="0" smtClean="0"/>
          </a:p>
          <a:p>
            <a:r>
              <a:rPr lang="en-US" dirty="0" smtClean="0"/>
              <a:t>Also, </a:t>
            </a:r>
            <a:r>
              <a:rPr lang="en-US" baseline="0" dirty="0" smtClean="0"/>
              <a:t>how would you </a:t>
            </a:r>
            <a:r>
              <a:rPr lang="en-US" dirty="0" smtClean="0"/>
              <a:t>describe your knowledge of computer programming? None,</a:t>
            </a:r>
            <a:r>
              <a:rPr lang="en-US" baseline="0" dirty="0" smtClean="0"/>
              <a:t> basic, intermediate, or expert? I’ve targeted this lecture towards those with no or only basic experience. But even if you are an expert, we’ll quickly be moving into GIS-specific territory.</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3</a:t>
            </a:fld>
            <a:endParaRPr lang="en-US"/>
          </a:p>
        </p:txBody>
      </p:sp>
    </p:spTree>
    <p:extLst>
      <p:ext uri="{BB962C8B-B14F-4D97-AF65-F5344CB8AC3E}">
        <p14:creationId xmlns:p14="http://schemas.microsoft.com/office/powerpoint/2010/main" val="159230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have to confess: I can’t teach you Python, let alone </a:t>
            </a:r>
            <a:r>
              <a:rPr lang="en-US" baseline="0" dirty="0" err="1" smtClean="0"/>
              <a:t>ArcPython</a:t>
            </a:r>
            <a:r>
              <a:rPr lang="en-US" baseline="0" dirty="0" smtClean="0"/>
              <a:t> in 60 minutes. So I’m going to try to accomplish the next best thing.</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4</a:t>
            </a:fld>
            <a:endParaRPr lang="en-US"/>
          </a:p>
        </p:txBody>
      </p:sp>
    </p:spTree>
    <p:extLst>
      <p:ext uri="{BB962C8B-B14F-4D97-AF65-F5344CB8AC3E}">
        <p14:creationId xmlns:p14="http://schemas.microsoft.com/office/powerpoint/2010/main" val="233649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break the ice with </a:t>
            </a:r>
            <a:r>
              <a:rPr lang="en-US" baseline="0" dirty="0" err="1" smtClean="0"/>
              <a:t>arcpy</a:t>
            </a:r>
            <a:r>
              <a:rPr lang="en-US" baseline="0" dirty="0" smtClean="0"/>
              <a:t>, and make it less intimidating. I’m going to explain what </a:t>
            </a:r>
            <a:r>
              <a:rPr lang="en-US" baseline="0" dirty="0" err="1" smtClean="0"/>
              <a:t>ArcPython</a:t>
            </a:r>
            <a:r>
              <a:rPr lang="en-US" baseline="0" dirty="0" smtClean="0"/>
              <a:t> is, why it’s worthwhile learning, and then I’ll shut up and we’ll do a live demo of how to make and run a basic script. Those of you who are true computer programming novices might not understand every detail of the Python syntax, but at least you will know how easy it is to get started, and that you’re only a couple minutes away from creating your own </a:t>
            </a:r>
            <a:r>
              <a:rPr lang="en-US" baseline="0" dirty="0" err="1" smtClean="0"/>
              <a:t>geoprocessing</a:t>
            </a:r>
            <a:r>
              <a:rPr lang="en-US" baseline="0" dirty="0" smtClean="0"/>
              <a:t> tool.</a:t>
            </a:r>
          </a:p>
          <a:p>
            <a:endParaRPr lang="en-US" baseline="0" dirty="0" smtClean="0"/>
          </a:p>
          <a:p>
            <a:r>
              <a:rPr lang="en-US" baseline="0" dirty="0" smtClean="0"/>
              <a:t>After that, I’m going to showcase three examples of how I’ve used </a:t>
            </a:r>
            <a:r>
              <a:rPr lang="en-US" baseline="0" dirty="0" err="1" smtClean="0"/>
              <a:t>arcpy</a:t>
            </a:r>
            <a:r>
              <a:rPr lang="en-US" baseline="0" dirty="0" smtClean="0"/>
              <a:t> to do real-world analyses for clients.</a:t>
            </a:r>
          </a:p>
        </p:txBody>
      </p:sp>
      <p:sp>
        <p:nvSpPr>
          <p:cNvPr id="4" name="Slide Number Placeholder 3"/>
          <p:cNvSpPr>
            <a:spLocks noGrp="1"/>
          </p:cNvSpPr>
          <p:nvPr>
            <p:ph type="sldNum" sz="quarter" idx="10"/>
          </p:nvPr>
        </p:nvSpPr>
        <p:spPr/>
        <p:txBody>
          <a:bodyPr/>
          <a:lstStyle/>
          <a:p>
            <a:fld id="{ACDF9D4A-D6D7-478D-AC41-4A3B8AD760EA}" type="slidenum">
              <a:rPr lang="en-US" smtClean="0"/>
              <a:t>5</a:t>
            </a:fld>
            <a:endParaRPr lang="en-US"/>
          </a:p>
        </p:txBody>
      </p:sp>
    </p:spTree>
    <p:extLst>
      <p:ext uri="{BB962C8B-B14F-4D97-AF65-F5344CB8AC3E}">
        <p14:creationId xmlns:p14="http://schemas.microsoft.com/office/powerpoint/2010/main" val="215536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 what is </a:t>
            </a:r>
            <a:r>
              <a:rPr lang="en-US" dirty="0" err="1" smtClean="0"/>
              <a:t>arcpy</a:t>
            </a:r>
            <a:r>
              <a:rPr lang="en-US" dirty="0" smtClean="0"/>
              <a:t>?</a:t>
            </a:r>
          </a:p>
          <a:p>
            <a:endParaRPr lang="en-US" dirty="0" smtClean="0"/>
          </a:p>
          <a:p>
            <a:r>
              <a:rPr lang="en-US" dirty="0" smtClean="0"/>
              <a:t>Python</a:t>
            </a:r>
            <a:r>
              <a:rPr lang="en-US" baseline="0" dirty="0" smtClean="0"/>
              <a:t> is a programming language that instructs computer software. It’s named after Monty Python (fun fact for the day!). For those of you who have never done any computer programming, it’s worthwhile to know that most so-called high-level languages (e.g. Python, Java, VBA) are all based on very similar concepts. So once you learn one programming language, it’s not too hard to understand other languages—this contrasts will human languages, where learning German won’t help you learning Swahili. Python’s syntax is designed around maximizing the readability of code, which makes it a good language to start with, and popular as a scripting language.</a:t>
            </a:r>
          </a:p>
          <a:p>
            <a:endParaRPr lang="en-US" baseline="0" dirty="0" smtClean="0"/>
          </a:p>
          <a:p>
            <a:r>
              <a:rPr lang="en-US" baseline="0" dirty="0" err="1" smtClean="0"/>
              <a:t>ArcPython</a:t>
            </a:r>
            <a:r>
              <a:rPr lang="en-US" baseline="0" dirty="0" smtClean="0"/>
              <a:t>, which is known more commonly as </a:t>
            </a:r>
            <a:r>
              <a:rPr lang="en-US" baseline="0" dirty="0" err="1" smtClean="0"/>
              <a:t>arcpy</a:t>
            </a:r>
            <a:r>
              <a:rPr lang="en-US" baseline="0" dirty="0" smtClean="0"/>
              <a:t>, is the scripting package for ArcGIS. It has functions and classes for performing ArcGIS tasks in the Python programming language.</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6</a:t>
            </a:fld>
            <a:endParaRPr lang="en-US"/>
          </a:p>
        </p:txBody>
      </p:sp>
    </p:spTree>
    <p:extLst>
      <p:ext uri="{BB962C8B-B14F-4D97-AF65-F5344CB8AC3E}">
        <p14:creationId xmlns:p14="http://schemas.microsoft.com/office/powerpoint/2010/main" val="198082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why should you</a:t>
            </a:r>
            <a:r>
              <a:rPr lang="en-US" baseline="0" dirty="0" smtClean="0"/>
              <a:t> bother learning </a:t>
            </a:r>
            <a:r>
              <a:rPr lang="en-US" baseline="0" dirty="0" err="1" smtClean="0"/>
              <a:t>arcpy</a:t>
            </a:r>
            <a:r>
              <a:rPr lang="en-US" baseline="0" dirty="0" smtClean="0"/>
              <a:t>?</a:t>
            </a:r>
          </a:p>
          <a:p>
            <a:endParaRPr lang="en-US" baseline="0" dirty="0" smtClean="0"/>
          </a:p>
          <a:p>
            <a:r>
              <a:rPr lang="en-US" baseline="0" dirty="0" smtClean="0"/>
              <a:t>The first reason is the same reason it was important to learn about </a:t>
            </a:r>
            <a:r>
              <a:rPr lang="en-US" baseline="0" dirty="0" err="1" smtClean="0"/>
              <a:t>ModelBuilder</a:t>
            </a:r>
            <a:r>
              <a:rPr lang="en-US" baseline="0" dirty="0" smtClean="0"/>
              <a:t> last week: scale and speed. We all know that the </a:t>
            </a:r>
            <a:r>
              <a:rPr lang="en-US" baseline="0" dirty="0" err="1" smtClean="0"/>
              <a:t>ArcMap</a:t>
            </a:r>
            <a:r>
              <a:rPr lang="en-US" baseline="0" dirty="0" smtClean="0"/>
              <a:t> GUI can be cumbersome and slow. </a:t>
            </a:r>
            <a:r>
              <a:rPr lang="en-US" baseline="0" dirty="0" err="1" smtClean="0"/>
              <a:t>ModelBuilder</a:t>
            </a:r>
            <a:r>
              <a:rPr lang="en-US" baseline="0" dirty="0" smtClean="0"/>
              <a:t> can automate lots of these repetitive tasks. But </a:t>
            </a:r>
            <a:r>
              <a:rPr lang="en-US" baseline="0" dirty="0" err="1" smtClean="0"/>
              <a:t>ModelBuilder</a:t>
            </a:r>
            <a:r>
              <a:rPr lang="en-US" baseline="0" dirty="0" smtClean="0"/>
              <a:t> has its limits before it gets too confusing, like in this example. </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7</a:t>
            </a:fld>
            <a:endParaRPr lang="en-US"/>
          </a:p>
        </p:txBody>
      </p:sp>
    </p:spTree>
    <p:extLst>
      <p:ext uri="{BB962C8B-B14F-4D97-AF65-F5344CB8AC3E}">
        <p14:creationId xmlns:p14="http://schemas.microsoft.com/office/powerpoint/2010/main" val="105182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actual screenshot of a </a:t>
            </a:r>
            <a:r>
              <a:rPr lang="en-US" dirty="0" err="1" smtClean="0"/>
              <a:t>ModelBuilder</a:t>
            </a:r>
            <a:r>
              <a:rPr lang="en-US" dirty="0" smtClean="0"/>
              <a:t> model that I</a:t>
            </a:r>
            <a:r>
              <a:rPr lang="en-US" baseline="0" dirty="0" smtClean="0"/>
              <a:t> was sent at work by a client. Picking it apart to understand the whole process took a long time, but only because it’s a cumbersome interface. This could be translated into a much more understandable </a:t>
            </a:r>
            <a:r>
              <a:rPr lang="en-US" baseline="0" dirty="0" err="1" smtClean="0"/>
              <a:t>ArcPy</a:t>
            </a:r>
            <a:r>
              <a:rPr lang="en-US" baseline="0" dirty="0" smtClean="0"/>
              <a:t> script.</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8</a:t>
            </a:fld>
            <a:endParaRPr lang="en-US"/>
          </a:p>
        </p:txBody>
      </p:sp>
    </p:spTree>
    <p:extLst>
      <p:ext uri="{BB962C8B-B14F-4D97-AF65-F5344CB8AC3E}">
        <p14:creationId xmlns:p14="http://schemas.microsoft.com/office/powerpoint/2010/main" val="182584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number</a:t>
            </a:r>
            <a:r>
              <a:rPr lang="en-US" baseline="0" dirty="0" smtClean="0"/>
              <a:t> two for learning </a:t>
            </a:r>
            <a:r>
              <a:rPr lang="en-US" baseline="0" dirty="0" err="1" smtClean="0"/>
              <a:t>arcpy</a:t>
            </a:r>
            <a:r>
              <a:rPr lang="en-US" baseline="0" dirty="0" smtClean="0"/>
              <a:t> is </a:t>
            </a:r>
            <a:r>
              <a:rPr lang="en-US" baseline="0" dirty="0" err="1" smtClean="0"/>
              <a:t>extendability</a:t>
            </a:r>
            <a:r>
              <a:rPr lang="en-US" baseline="0" dirty="0" smtClean="0"/>
              <a:t>. There is a ton of awesome Python functionality that you can leverage in your GIS workflows through </a:t>
            </a:r>
            <a:r>
              <a:rPr lang="en-US" baseline="0" dirty="0" err="1" smtClean="0"/>
              <a:t>arcpy</a:t>
            </a:r>
            <a:r>
              <a:rPr lang="en-US" baseline="0" dirty="0" smtClean="0"/>
              <a:t>. There’s string manipulation through regular expressions, XML support, HTTP support, modeling, etc. Python can serve as the glue that brings together many disparate datasets and processes in a highly customizable way. I once had a big processing task that ran over the weekend, and I added some code that emailed me an update every hour so I could stay on top of its progress without driving into work. Now that’s something you could never do in </a:t>
            </a:r>
            <a:r>
              <a:rPr lang="en-US" baseline="0" dirty="0" err="1" smtClean="0"/>
              <a:t>ModelBuilder</a:t>
            </a:r>
            <a:r>
              <a:rPr lang="en-US" baseline="0" dirty="0" smtClean="0"/>
              <a:t>.</a:t>
            </a:r>
          </a:p>
          <a:p>
            <a:endParaRPr lang="en-US" baseline="0" dirty="0" smtClean="0"/>
          </a:p>
          <a:p>
            <a:r>
              <a:rPr lang="en-US" baseline="0" dirty="0" smtClean="0"/>
              <a:t>I should also mention that there is a large community of GIS developers who use Python. By using </a:t>
            </a:r>
            <a:r>
              <a:rPr lang="en-US" baseline="0" dirty="0" err="1" smtClean="0"/>
              <a:t>arcpy</a:t>
            </a:r>
            <a:r>
              <a:rPr lang="en-US" baseline="0" dirty="0" smtClean="0"/>
              <a:t>, you can also leverage their work so you don’t have to reinvent the wheel.</a:t>
            </a:r>
            <a:endParaRPr lang="en-US" dirty="0"/>
          </a:p>
        </p:txBody>
      </p:sp>
      <p:sp>
        <p:nvSpPr>
          <p:cNvPr id="4" name="Slide Number Placeholder 3"/>
          <p:cNvSpPr>
            <a:spLocks noGrp="1"/>
          </p:cNvSpPr>
          <p:nvPr>
            <p:ph type="sldNum" sz="quarter" idx="10"/>
          </p:nvPr>
        </p:nvSpPr>
        <p:spPr/>
        <p:txBody>
          <a:bodyPr/>
          <a:lstStyle/>
          <a:p>
            <a:fld id="{ACDF9D4A-D6D7-478D-AC41-4A3B8AD760EA}" type="slidenum">
              <a:rPr lang="en-US" smtClean="0"/>
              <a:t>9</a:t>
            </a:fld>
            <a:endParaRPr lang="en-US"/>
          </a:p>
        </p:txBody>
      </p:sp>
    </p:spTree>
    <p:extLst>
      <p:ext uri="{BB962C8B-B14F-4D97-AF65-F5344CB8AC3E}">
        <p14:creationId xmlns:p14="http://schemas.microsoft.com/office/powerpoint/2010/main" val="249336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17309C-B0D6-4967-9A2C-D4940E9B4ED3}"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8896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7309C-B0D6-4967-9A2C-D4940E9B4ED3}"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386945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7309C-B0D6-4967-9A2C-D4940E9B4ED3}"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234707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7309C-B0D6-4967-9A2C-D4940E9B4ED3}"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138205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7309C-B0D6-4967-9A2C-D4940E9B4ED3}"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25320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7309C-B0D6-4967-9A2C-D4940E9B4ED3}"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324711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7309C-B0D6-4967-9A2C-D4940E9B4ED3}"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258566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7309C-B0D6-4967-9A2C-D4940E9B4ED3}"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192368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7309C-B0D6-4967-9A2C-D4940E9B4ED3}"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100495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7309C-B0D6-4967-9A2C-D4940E9B4ED3}"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81952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7309C-B0D6-4967-9A2C-D4940E9B4ED3}"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CB843-30D1-496F-A740-4211B92033EF}" type="slidenum">
              <a:rPr lang="en-US" smtClean="0"/>
              <a:t>‹#›</a:t>
            </a:fld>
            <a:endParaRPr lang="en-US"/>
          </a:p>
        </p:txBody>
      </p:sp>
    </p:spTree>
    <p:extLst>
      <p:ext uri="{BB962C8B-B14F-4D97-AF65-F5344CB8AC3E}">
        <p14:creationId xmlns:p14="http://schemas.microsoft.com/office/powerpoint/2010/main" val="75035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7309C-B0D6-4967-9A2C-D4940E9B4ED3}"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CB843-30D1-496F-A740-4211B92033EF}" type="slidenum">
              <a:rPr lang="en-US" smtClean="0"/>
              <a:t>‹#›</a:t>
            </a:fld>
            <a:endParaRPr lang="en-US"/>
          </a:p>
        </p:txBody>
      </p:sp>
    </p:spTree>
    <p:extLst>
      <p:ext uri="{BB962C8B-B14F-4D97-AF65-F5344CB8AC3E}">
        <p14:creationId xmlns:p14="http://schemas.microsoft.com/office/powerpoint/2010/main" val="306160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esources.arcgis.com/en/help/main/10.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resources.arcgis.com/en/help/main/10.2/" TargetMode="External"/><Relationship Id="rId2" Type="http://schemas.openxmlformats.org/officeDocument/2006/relationships/hyperlink" Target="mailto:dmahr1@gmail.com" TargetMode="External"/><Relationship Id="rId1" Type="http://schemas.openxmlformats.org/officeDocument/2006/relationships/slideLayout" Target="../slideLayouts/slideLayout2.xml"/><Relationship Id="rId6" Type="http://schemas.openxmlformats.org/officeDocument/2006/relationships/hyperlink" Target="http://diveintopython.net/" TargetMode="External"/><Relationship Id="rId5" Type="http://schemas.openxmlformats.org/officeDocument/2006/relationships/hyperlink" Target="http://www.codecademy.com/" TargetMode="External"/><Relationship Id="rId4" Type="http://schemas.openxmlformats.org/officeDocument/2006/relationships/hyperlink" Target="http://gis.stackexchang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Introduction to </a:t>
            </a:r>
            <a:r>
              <a:rPr lang="en-US" b="1" dirty="0" err="1" smtClean="0"/>
              <a:t>ArcPython</a:t>
            </a:r>
            <a:endParaRPr lang="en-US" b="1" dirty="0"/>
          </a:p>
        </p:txBody>
      </p:sp>
      <p:sp>
        <p:nvSpPr>
          <p:cNvPr id="3" name="Subtitle 2"/>
          <p:cNvSpPr>
            <a:spLocks noGrp="1"/>
          </p:cNvSpPr>
          <p:nvPr>
            <p:ph type="subTitle" idx="1"/>
          </p:nvPr>
        </p:nvSpPr>
        <p:spPr/>
        <p:txBody>
          <a:bodyPr/>
          <a:lstStyle/>
          <a:p>
            <a:r>
              <a:rPr lang="en-US" dirty="0" smtClean="0"/>
              <a:t>Dan </a:t>
            </a:r>
            <a:r>
              <a:rPr lang="en-US" dirty="0" err="1" smtClean="0"/>
              <a:t>Mahr</a:t>
            </a:r>
            <a:r>
              <a:rPr lang="en-US" dirty="0" smtClean="0"/>
              <a:t> ‘11</a:t>
            </a:r>
          </a:p>
          <a:p>
            <a:r>
              <a:rPr lang="en-US" dirty="0" smtClean="0"/>
              <a:t>10/28/2014</a:t>
            </a:r>
          </a:p>
          <a:p>
            <a:r>
              <a:rPr lang="en-US" dirty="0" smtClean="0"/>
              <a:t>GEOL1320</a:t>
            </a:r>
            <a:endParaRPr lang="en-US" dirty="0"/>
          </a:p>
        </p:txBody>
      </p:sp>
    </p:spTree>
    <p:extLst>
      <p:ext uri="{BB962C8B-B14F-4D97-AF65-F5344CB8AC3E}">
        <p14:creationId xmlns:p14="http://schemas.microsoft.com/office/powerpoint/2010/main" val="2902176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Showcase 1: Hydrologic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rivers are most likely to be impacted by runoff?</a:t>
            </a:r>
          </a:p>
          <a:p>
            <a:r>
              <a:rPr lang="en-US" sz="2800" dirty="0" smtClean="0"/>
              <a:t>Important in process of siting water quality monitoring stations</a:t>
            </a:r>
          </a:p>
          <a:p>
            <a:r>
              <a:rPr lang="en-US" sz="2800" dirty="0" smtClean="0"/>
              <a:t>Data available:</a:t>
            </a:r>
          </a:p>
          <a:p>
            <a:pPr lvl="1"/>
            <a:r>
              <a:rPr lang="en-US" sz="2400" dirty="0" smtClean="0"/>
              <a:t>Hydrography (vector – line)</a:t>
            </a:r>
          </a:p>
          <a:p>
            <a:pPr lvl="1"/>
            <a:r>
              <a:rPr lang="en-US" sz="2400" dirty="0" smtClean="0"/>
              <a:t>Land cover (raster)</a:t>
            </a:r>
          </a:p>
          <a:p>
            <a:pPr lvl="1"/>
            <a:r>
              <a:rPr lang="en-US" sz="2400" dirty="0" smtClean="0"/>
              <a:t>Dams and culverts (vector – point)</a:t>
            </a:r>
          </a:p>
          <a:p>
            <a:pPr lvl="1"/>
            <a:r>
              <a:rPr lang="en-US" sz="2400" dirty="0" smtClean="0"/>
              <a:t>Soil characteristics (vector – polygon)</a:t>
            </a:r>
          </a:p>
          <a:p>
            <a:pPr lvl="1"/>
            <a:r>
              <a:rPr lang="en-US" sz="2400" dirty="0" smtClean="0"/>
              <a:t>Pesticide use (raster)</a:t>
            </a:r>
          </a:p>
          <a:p>
            <a:pPr lvl="1"/>
            <a:r>
              <a:rPr lang="en-US" sz="2400" dirty="0" smtClean="0"/>
              <a:t>Etc.</a:t>
            </a:r>
          </a:p>
        </p:txBody>
      </p:sp>
    </p:spTree>
    <p:extLst>
      <p:ext uri="{BB962C8B-B14F-4D97-AF65-F5344CB8AC3E}">
        <p14:creationId xmlns:p14="http://schemas.microsoft.com/office/powerpoint/2010/main" val="17824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temp\Demo2\FlowlinesCatchment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1" y="0"/>
            <a:ext cx="8873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16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emp\Demo2\FlowlinesCatchment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1" y="0"/>
            <a:ext cx="88736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5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Showcase 2: Batch map creation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to efficiently create lots of similar maps?</a:t>
            </a:r>
          </a:p>
          <a:p>
            <a:r>
              <a:rPr lang="en-US" sz="2800" dirty="0" smtClean="0"/>
              <a:t>If we </a:t>
            </a:r>
            <a:r>
              <a:rPr lang="en-US" sz="2800" i="1" dirty="0" smtClean="0"/>
              <a:t>knew </a:t>
            </a:r>
            <a:r>
              <a:rPr lang="en-US" sz="2800" dirty="0" smtClean="0"/>
              <a:t>we only had to do it once, it might be fastest to do “manually,” making maps one-by-one.</a:t>
            </a:r>
          </a:p>
          <a:p>
            <a:r>
              <a:rPr lang="en-US" sz="2800" dirty="0" smtClean="0"/>
              <a:t>Data driven pages has some functionality.</a:t>
            </a:r>
          </a:p>
          <a:p>
            <a:r>
              <a:rPr lang="en-US" sz="2800" dirty="0" smtClean="0"/>
              <a:t>But inevitably, someone will want the legend moved half an inch, or some other cosmetic change applied to </a:t>
            </a:r>
            <a:r>
              <a:rPr lang="en-US" sz="2800" i="1" dirty="0" smtClean="0"/>
              <a:t>every </a:t>
            </a:r>
            <a:r>
              <a:rPr lang="en-US" sz="2800" dirty="0" smtClean="0"/>
              <a:t>!@#% map.</a:t>
            </a:r>
          </a:p>
          <a:p>
            <a:r>
              <a:rPr lang="en-US" sz="2800" dirty="0" smtClean="0"/>
              <a:t>The </a:t>
            </a:r>
            <a:r>
              <a:rPr lang="en-US" sz="2800" dirty="0" err="1" smtClean="0"/>
              <a:t>arcpy</a:t>
            </a:r>
            <a:r>
              <a:rPr lang="en-US" sz="2800" dirty="0" smtClean="0"/>
              <a:t> mapping module is the most advanced solution to automating static map creation.</a:t>
            </a:r>
            <a:endParaRPr lang="en-US" sz="2800" dirty="0"/>
          </a:p>
        </p:txBody>
      </p:sp>
    </p:spTree>
    <p:extLst>
      <p:ext uri="{BB962C8B-B14F-4D97-AF65-F5344CB8AC3E}">
        <p14:creationId xmlns:p14="http://schemas.microsoft.com/office/powerpoint/2010/main" val="4321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Showcase 3: Service Area Model</a:t>
            </a:r>
            <a:endParaRPr lang="en-US" dirty="0"/>
          </a:p>
        </p:txBody>
      </p:sp>
      <p:sp>
        <p:nvSpPr>
          <p:cNvPr id="3" name="Content Placeholder 2"/>
          <p:cNvSpPr>
            <a:spLocks noGrp="1"/>
          </p:cNvSpPr>
          <p:nvPr>
            <p:ph idx="1"/>
          </p:nvPr>
        </p:nvSpPr>
        <p:spPr/>
        <p:txBody>
          <a:bodyPr/>
          <a:lstStyle/>
          <a:p>
            <a:pPr marL="0" indent="0">
              <a:buNone/>
            </a:pPr>
            <a:r>
              <a:rPr lang="en-US" dirty="0" smtClean="0"/>
              <a:t>How can we model (i.e. estimate) the extent of drinking water utility service areas?</a:t>
            </a:r>
          </a:p>
          <a:p>
            <a:r>
              <a:rPr lang="en-US" dirty="0" smtClean="0"/>
              <a:t>Relevant for water contaminant regulatory development and environmental justice</a:t>
            </a:r>
          </a:p>
          <a:p>
            <a:r>
              <a:rPr lang="en-US" dirty="0" smtClean="0"/>
              <a:t>Data available:</a:t>
            </a:r>
          </a:p>
          <a:p>
            <a:pPr lvl="1"/>
            <a:r>
              <a:rPr lang="en-US" dirty="0" smtClean="0"/>
              <a:t>Rough location of water utility (mailing address, ZIP code)</a:t>
            </a:r>
          </a:p>
          <a:p>
            <a:pPr lvl="1"/>
            <a:r>
              <a:rPr lang="en-US" dirty="0" smtClean="0"/>
              <a:t>Population served by water utility</a:t>
            </a:r>
            <a:endParaRPr lang="en-US" dirty="0"/>
          </a:p>
        </p:txBody>
      </p:sp>
    </p:spTree>
    <p:extLst>
      <p:ext uri="{BB962C8B-B14F-4D97-AF65-F5344CB8AC3E}">
        <p14:creationId xmlns:p14="http://schemas.microsoft.com/office/powerpoint/2010/main" val="354590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a:t>
            </a:r>
            <a:endParaRPr lang="en-US" dirty="0"/>
          </a:p>
        </p:txBody>
      </p:sp>
      <p:sp>
        <p:nvSpPr>
          <p:cNvPr id="3" name="Content Placeholder 2"/>
          <p:cNvSpPr>
            <a:spLocks noGrp="1"/>
          </p:cNvSpPr>
          <p:nvPr>
            <p:ph idx="1"/>
          </p:nvPr>
        </p:nvSpPr>
        <p:spPr/>
        <p:txBody>
          <a:bodyPr>
            <a:normAutofit/>
          </a:bodyPr>
          <a:lstStyle/>
          <a:p>
            <a:r>
              <a:rPr lang="en-US" dirty="0" smtClean="0"/>
              <a:t>Task: Add field(s) to a </a:t>
            </a:r>
            <a:r>
              <a:rPr lang="en-US" dirty="0" err="1" smtClean="0"/>
              <a:t>shapefile</a:t>
            </a:r>
            <a:endParaRPr lang="en-US" dirty="0" smtClean="0"/>
          </a:p>
          <a:p>
            <a:pPr marL="0" indent="0">
              <a:buNone/>
            </a:pPr>
            <a:endParaRPr lang="en-US" dirty="0" smtClean="0"/>
          </a:p>
          <a:p>
            <a:r>
              <a:rPr lang="en-US" dirty="0" smtClean="0"/>
              <a:t>As always with ArcGIS, there are multiple ways to get it done</a:t>
            </a:r>
          </a:p>
        </p:txBody>
      </p:sp>
    </p:spTree>
    <p:extLst>
      <p:ext uri="{BB962C8B-B14F-4D97-AF65-F5344CB8AC3E}">
        <p14:creationId xmlns:p14="http://schemas.microsoft.com/office/powerpoint/2010/main" val="109722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717" b="59605"/>
          <a:stretch/>
        </p:blipFill>
        <p:spPr bwMode="auto">
          <a:xfrm>
            <a:off x="685799" y="2084143"/>
            <a:ext cx="3796228" cy="2743200"/>
          </a:xfrm>
          <a:prstGeom prst="rect">
            <a:avLst/>
          </a:prstGeom>
          <a:noFill/>
          <a:ln>
            <a:noFill/>
          </a:ln>
          <a:effectLst>
            <a:glow rad="101600">
              <a:schemeClr val="tx1">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Method 1: Attribute table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828800"/>
            <a:ext cx="3633134" cy="3657600"/>
          </a:xfrm>
          <a:prstGeom prst="rect">
            <a:avLst/>
          </a:prstGeom>
          <a:effectLst>
            <a:glow rad="101600">
              <a:schemeClr val="tx1">
                <a:alpha val="60000"/>
              </a:schemeClr>
            </a:glow>
          </a:effectLst>
        </p:spPr>
      </p:pic>
    </p:spTree>
    <p:extLst>
      <p:ext uri="{BB962C8B-B14F-4D97-AF65-F5344CB8AC3E}">
        <p14:creationId xmlns:p14="http://schemas.microsoft.com/office/powerpoint/2010/main" val="3863213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 2: </a:t>
            </a:r>
            <a:r>
              <a:rPr lang="en-US" dirty="0" err="1" smtClean="0"/>
              <a:t>ArcToolbox</a:t>
            </a:r>
            <a:r>
              <a:rPr lang="en-US" dirty="0" smtClean="0"/>
              <a:t> tool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447800"/>
            <a:ext cx="6057900" cy="4857750"/>
          </a:xfrm>
          <a:prstGeom prst="rect">
            <a:avLst/>
          </a:prstGeom>
          <a:effectLst>
            <a:glow rad="101600">
              <a:schemeClr val="tx1">
                <a:alpha val="60000"/>
              </a:schemeClr>
            </a:glow>
          </a:effectLst>
        </p:spPr>
      </p:pic>
    </p:spTree>
    <p:extLst>
      <p:ext uri="{BB962C8B-B14F-4D97-AF65-F5344CB8AC3E}">
        <p14:creationId xmlns:p14="http://schemas.microsoft.com/office/powerpoint/2010/main" val="374439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3: </a:t>
            </a:r>
            <a:r>
              <a:rPr lang="en-US" dirty="0" err="1" smtClean="0"/>
              <a:t>ModelBuilder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237" y="1847850"/>
            <a:ext cx="6105525" cy="3162300"/>
          </a:xfrm>
          <a:prstGeom prst="rect">
            <a:avLst/>
          </a:prstGeom>
          <a:effectLst>
            <a:glow rad="101600">
              <a:schemeClr val="tx1">
                <a:alpha val="60000"/>
              </a:schemeClr>
            </a:glow>
          </a:effectLst>
        </p:spPr>
      </p:pic>
    </p:spTree>
    <p:extLst>
      <p:ext uri="{BB962C8B-B14F-4D97-AF65-F5344CB8AC3E}">
        <p14:creationId xmlns:p14="http://schemas.microsoft.com/office/powerpoint/2010/main" val="115453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4: Python</a:t>
            </a:r>
            <a:endParaRPr lang="en-US" dirty="0"/>
          </a:p>
        </p:txBody>
      </p:sp>
      <p:sp>
        <p:nvSpPr>
          <p:cNvPr id="6" name="Content Placeholder 5"/>
          <p:cNvSpPr>
            <a:spLocks noGrp="1"/>
          </p:cNvSpPr>
          <p:nvPr>
            <p:ph sz="half" idx="2"/>
          </p:nvPr>
        </p:nvSpPr>
        <p:spPr/>
        <p:txBody>
          <a:bodyPr/>
          <a:lstStyle/>
          <a:p>
            <a:r>
              <a:rPr lang="en-US" dirty="0" smtClean="0"/>
              <a:t>Open the Python window in ArcMap by clicking the </a:t>
            </a:r>
            <a:r>
              <a:rPr lang="en-US" i="1" dirty="0" smtClean="0"/>
              <a:t>Python</a:t>
            </a:r>
            <a:r>
              <a:rPr lang="en-US" dirty="0" smtClean="0"/>
              <a:t> button in the </a:t>
            </a:r>
            <a:r>
              <a:rPr lang="en-US" i="1" dirty="0" smtClean="0"/>
              <a:t>Geoprocessing</a:t>
            </a:r>
            <a:r>
              <a:rPr lang="en-US" dirty="0" smtClean="0"/>
              <a:t> menu</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4000500" cy="4767263"/>
          </a:xfrm>
          <a:prstGeom prst="rect">
            <a:avLst/>
          </a:prstGeom>
          <a:effectLst>
            <a:glow rad="101600">
              <a:schemeClr val="tx1">
                <a:alpha val="60000"/>
              </a:schemeClr>
            </a:glow>
          </a:effectLst>
        </p:spPr>
      </p:pic>
    </p:spTree>
    <p:extLst>
      <p:ext uri="{BB962C8B-B14F-4D97-AF65-F5344CB8AC3E}">
        <p14:creationId xmlns:p14="http://schemas.microsoft.com/office/powerpoint/2010/main" val="248231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228600" y="1600200"/>
            <a:ext cx="4266816" cy="4525963"/>
          </a:xfrm>
        </p:spPr>
        <p:txBody>
          <a:bodyPr>
            <a:normAutofit/>
          </a:bodyPr>
          <a:lstStyle/>
          <a:p>
            <a:r>
              <a:rPr lang="en-US" sz="2800" dirty="0" smtClean="0"/>
              <a:t>GEOL1320 fall 2009</a:t>
            </a:r>
          </a:p>
          <a:p>
            <a:r>
              <a:rPr lang="en-US" sz="2800" dirty="0" smtClean="0"/>
              <a:t>GEOL1330 (remote sensing) spring 2010</a:t>
            </a:r>
          </a:p>
          <a:p>
            <a:r>
              <a:rPr lang="en-US" sz="2800" dirty="0" smtClean="0"/>
              <a:t>Senior thesis with MODIS data, used GIS heavily</a:t>
            </a:r>
          </a:p>
          <a:p>
            <a:r>
              <a:rPr lang="en-US" sz="2800" dirty="0" smtClean="0"/>
              <a:t>Graduated 2011</a:t>
            </a:r>
          </a:p>
          <a:p>
            <a:r>
              <a:rPr lang="en-US" sz="2800" dirty="0" smtClean="0"/>
              <a:t>Environmental consulting at The Cadmus Group (Waltham, MA)</a:t>
            </a:r>
            <a:endParaRPr lang="en-US" sz="2800" dirty="0"/>
          </a:p>
        </p:txBody>
      </p:sp>
      <p:pic>
        <p:nvPicPr>
          <p:cNvPr id="1026" name="Picture 2" descr="C:\Users\dmahr\Desktop\Dropbox\PythonLecture\GEO132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016" y="2057400"/>
            <a:ext cx="4143927" cy="3196983"/>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8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basics</a:t>
            </a:r>
            <a:endParaRPr lang="en-US" dirty="0"/>
          </a:p>
        </p:txBody>
      </p:sp>
      <p:sp>
        <p:nvSpPr>
          <p:cNvPr id="3" name="Content Placeholder 2"/>
          <p:cNvSpPr>
            <a:spLocks noGrp="1"/>
          </p:cNvSpPr>
          <p:nvPr>
            <p:ph sz="half" idx="1"/>
          </p:nvPr>
        </p:nvSpPr>
        <p:spPr>
          <a:xfrm>
            <a:off x="457200" y="4191000"/>
            <a:ext cx="4038600" cy="2209800"/>
          </a:xfrm>
        </p:spPr>
        <p:txBody>
          <a:bodyPr numCol="1" spcCol="457200">
            <a:noAutofit/>
          </a:bodyPr>
          <a:lstStyle/>
          <a:p>
            <a:r>
              <a:rPr lang="en-US" sz="2000" dirty="0" smtClean="0"/>
              <a:t>Command line interface (CLI) runs Python and </a:t>
            </a:r>
            <a:r>
              <a:rPr lang="en-US" sz="2000" dirty="0" err="1" smtClean="0"/>
              <a:t>arcpy</a:t>
            </a:r>
            <a:r>
              <a:rPr lang="en-US" sz="2000" dirty="0" smtClean="0"/>
              <a:t> commands</a:t>
            </a:r>
          </a:p>
          <a:p>
            <a:r>
              <a:rPr lang="en-US" sz="2000" dirty="0" smtClean="0"/>
              <a:t>In some software, the graphical user interface is merely an abstraction layer over the CLI</a:t>
            </a:r>
          </a:p>
        </p:txBody>
      </p:sp>
      <p:sp>
        <p:nvSpPr>
          <p:cNvPr id="9" name="Content Placeholder 2"/>
          <p:cNvSpPr>
            <a:spLocks noGrp="1"/>
          </p:cNvSpPr>
          <p:nvPr>
            <p:ph sz="half" idx="2"/>
          </p:nvPr>
        </p:nvSpPr>
        <p:spPr>
          <a:xfrm>
            <a:off x="4648200" y="4191000"/>
            <a:ext cx="4038600" cy="2209800"/>
          </a:xfrm>
        </p:spPr>
        <p:txBody>
          <a:bodyPr numCol="1" spcCol="457200">
            <a:normAutofit/>
          </a:bodyPr>
          <a:lstStyle/>
          <a:p>
            <a:r>
              <a:rPr lang="en-US" sz="2000" dirty="0" smtClean="0"/>
              <a:t>Python console in ArcMap is suitable for running small snippets of code and testing syntax; not suited towards running entire programs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4752"/>
            <a:ext cx="6800850" cy="2495550"/>
          </a:xfrm>
          <a:prstGeom prst="rect">
            <a:avLst/>
          </a:prstGeom>
          <a:effectLst>
            <a:glow rad="101600">
              <a:schemeClr val="tx1">
                <a:alpha val="60000"/>
              </a:schemeClr>
            </a:glow>
          </a:effectLst>
        </p:spPr>
      </p:pic>
    </p:spTree>
    <p:extLst>
      <p:ext uri="{BB962C8B-B14F-4D97-AF65-F5344CB8AC3E}">
        <p14:creationId xmlns:p14="http://schemas.microsoft.com/office/powerpoint/2010/main" val="273038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basics (cont.)</a:t>
            </a:r>
            <a:endParaRPr lang="en-US" dirty="0"/>
          </a:p>
        </p:txBody>
      </p:sp>
      <p:sp>
        <p:nvSpPr>
          <p:cNvPr id="3" name="Content Placeholder 2"/>
          <p:cNvSpPr>
            <a:spLocks noGrp="1"/>
          </p:cNvSpPr>
          <p:nvPr>
            <p:ph idx="1"/>
          </p:nvPr>
        </p:nvSpPr>
        <p:spPr>
          <a:xfrm>
            <a:off x="457200" y="4160837"/>
            <a:ext cx="8229600" cy="2239963"/>
          </a:xfrm>
        </p:spPr>
        <p:txBody>
          <a:bodyPr>
            <a:normAutofit/>
          </a:bodyPr>
          <a:lstStyle/>
          <a:p>
            <a:r>
              <a:rPr lang="en-US" dirty="0" smtClean="0">
                <a:latin typeface="Lucida Console" panose="020B0609040504020204" pitchFamily="49" charset="0"/>
                <a:cs typeface="Courier New" panose="02070309020205020404" pitchFamily="49" charset="0"/>
              </a:rPr>
              <a:t>print</a:t>
            </a:r>
            <a:r>
              <a:rPr lang="en-US" dirty="0" smtClean="0"/>
              <a:t> is the command</a:t>
            </a:r>
          </a:p>
          <a:p>
            <a:r>
              <a:rPr lang="en-US" dirty="0" smtClean="0">
                <a:latin typeface="Lucida Console" panose="020B0609040504020204" pitchFamily="49" charset="0"/>
                <a:cs typeface="Courier New" panose="02070309020205020404" pitchFamily="49" charset="0"/>
              </a:rPr>
              <a:t>“Hello world!” </a:t>
            </a:r>
            <a:r>
              <a:rPr lang="en-US" dirty="0" smtClean="0"/>
              <a:t>is a </a:t>
            </a:r>
            <a:r>
              <a:rPr lang="en-US" dirty="0" smtClean="0">
                <a:latin typeface="Lucida Console" panose="020B0609040504020204" pitchFamily="49" charset="0"/>
                <a:cs typeface="Courier New" panose="02070309020205020404" pitchFamily="49" charset="0"/>
              </a:rPr>
              <a:t>string</a:t>
            </a:r>
            <a:r>
              <a:rPr lang="en-US" dirty="0" smtClean="0"/>
              <a:t> object that is output by the </a:t>
            </a:r>
            <a:r>
              <a:rPr lang="en-US" dirty="0">
                <a:latin typeface="Lucida Console" panose="020B0609040504020204" pitchFamily="49" charset="0"/>
                <a:cs typeface="Courier New" panose="02070309020205020404" pitchFamily="49" charset="0"/>
              </a:rPr>
              <a:t>print</a:t>
            </a:r>
            <a:r>
              <a:rPr lang="en-US" dirty="0"/>
              <a:t> </a:t>
            </a:r>
            <a:r>
              <a:rPr lang="en-US" dirty="0" smtClean="0"/>
              <a:t>command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Tree>
    <p:extLst>
      <p:ext uri="{BB962C8B-B14F-4D97-AF65-F5344CB8AC3E}">
        <p14:creationId xmlns:p14="http://schemas.microsoft.com/office/powerpoint/2010/main" val="90892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basics (cont.)</a:t>
            </a:r>
            <a:endParaRPr lang="en-US" dirty="0"/>
          </a:p>
        </p:txBody>
      </p:sp>
      <p:sp>
        <p:nvSpPr>
          <p:cNvPr id="3" name="Content Placeholder 2"/>
          <p:cNvSpPr>
            <a:spLocks noGrp="1"/>
          </p:cNvSpPr>
          <p:nvPr>
            <p:ph idx="1"/>
          </p:nvPr>
        </p:nvSpPr>
        <p:spPr>
          <a:xfrm>
            <a:off x="457200" y="4160837"/>
            <a:ext cx="8229600" cy="2239963"/>
          </a:xfrm>
        </p:spPr>
        <p:txBody>
          <a:bodyPr>
            <a:normAutofit fontScale="92500" lnSpcReduction="20000"/>
          </a:bodyPr>
          <a:lstStyle/>
          <a:p>
            <a:r>
              <a:rPr lang="en-US" dirty="0" smtClean="0"/>
              <a:t>Python treats “+” as sum, which works as expected with integer (</a:t>
            </a:r>
            <a:r>
              <a:rPr lang="en-US" dirty="0" err="1" smtClean="0">
                <a:latin typeface="Lucida Console" panose="020B0609040504020204" pitchFamily="49" charset="0"/>
              </a:rPr>
              <a:t>int</a:t>
            </a:r>
            <a:r>
              <a:rPr lang="en-US" dirty="0" smtClean="0"/>
              <a:t>) and floating point (</a:t>
            </a:r>
            <a:r>
              <a:rPr lang="en-US" dirty="0" smtClean="0">
                <a:latin typeface="Lucida Console" panose="020B0609040504020204" pitchFamily="49" charset="0"/>
              </a:rPr>
              <a:t>float</a:t>
            </a:r>
            <a:r>
              <a:rPr lang="en-US" dirty="0" smtClean="0"/>
              <a:t>) objects.</a:t>
            </a:r>
          </a:p>
          <a:p>
            <a:r>
              <a:rPr lang="en-US" dirty="0" smtClean="0"/>
              <a:t>You can’t sum an </a:t>
            </a:r>
            <a:r>
              <a:rPr lang="en-US" dirty="0" err="1" smtClean="0">
                <a:latin typeface="Lucida Console" panose="020B0609040504020204" pitchFamily="49" charset="0"/>
              </a:rPr>
              <a:t>int</a:t>
            </a:r>
            <a:r>
              <a:rPr lang="en-US" dirty="0" smtClean="0"/>
              <a:t> and a string (</a:t>
            </a:r>
            <a:r>
              <a:rPr lang="en-US" dirty="0" err="1" smtClean="0">
                <a:latin typeface="Lucida Console" panose="020B0609040504020204" pitchFamily="49" charset="0"/>
              </a:rPr>
              <a:t>str</a:t>
            </a:r>
            <a:r>
              <a:rPr lang="en-US" dirty="0" smtClean="0"/>
              <a:t>), but you can concatenate two strings.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Tree>
    <p:extLst>
      <p:ext uri="{BB962C8B-B14F-4D97-AF65-F5344CB8AC3E}">
        <p14:creationId xmlns:p14="http://schemas.microsoft.com/office/powerpoint/2010/main" val="117003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ArcPy</a:t>
            </a:r>
            <a:r>
              <a:rPr lang="en-US" dirty="0" smtClean="0"/>
              <a:t> commands</a:t>
            </a:r>
            <a:endParaRPr lang="en-US" dirty="0"/>
          </a:p>
        </p:txBody>
      </p:sp>
      <p:sp>
        <p:nvSpPr>
          <p:cNvPr id="3" name="Content Placeholder 2"/>
          <p:cNvSpPr>
            <a:spLocks noGrp="1"/>
          </p:cNvSpPr>
          <p:nvPr>
            <p:ph idx="1"/>
          </p:nvPr>
        </p:nvSpPr>
        <p:spPr>
          <a:xfrm>
            <a:off x="457200" y="4160837"/>
            <a:ext cx="8229600" cy="2239963"/>
          </a:xfrm>
        </p:spPr>
        <p:txBody>
          <a:bodyPr>
            <a:normAutofit/>
          </a:bodyPr>
          <a:lstStyle/>
          <a:p>
            <a:r>
              <a:rPr lang="en-US" dirty="0"/>
              <a:t>Every tool accessible from the </a:t>
            </a:r>
            <a:r>
              <a:rPr lang="en-US" i="1" dirty="0" err="1"/>
              <a:t>ArcToolbox</a:t>
            </a:r>
            <a:r>
              <a:rPr lang="en-US" dirty="0"/>
              <a:t> and </a:t>
            </a:r>
            <a:r>
              <a:rPr lang="en-US" i="1" dirty="0"/>
              <a:t>Search</a:t>
            </a:r>
            <a:r>
              <a:rPr lang="en-US" dirty="0"/>
              <a:t> panes can be run from </a:t>
            </a:r>
            <a:r>
              <a:rPr lang="en-US" dirty="0" err="1"/>
              <a:t>ArcPy</a:t>
            </a:r>
            <a:r>
              <a:rPr lang="en-US" dirty="0" smtClean="0"/>
              <a:t>.</a:t>
            </a:r>
          </a:p>
          <a:p>
            <a:pPr lvl="1"/>
            <a:r>
              <a:rPr lang="en-US" dirty="0" smtClean="0"/>
              <a:t>In the example above, the </a:t>
            </a:r>
            <a:r>
              <a:rPr lang="en-US" i="1" dirty="0" smtClean="0"/>
              <a:t>Add Field </a:t>
            </a:r>
            <a:r>
              <a:rPr lang="en-US" dirty="0" smtClean="0"/>
              <a:t>tool from the </a:t>
            </a:r>
            <a:r>
              <a:rPr lang="en-US" i="1" dirty="0" smtClean="0"/>
              <a:t>Data Management </a:t>
            </a:r>
            <a:r>
              <a:rPr lang="en-US" dirty="0" smtClean="0"/>
              <a:t>toolbox is run.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Tree>
    <p:extLst>
      <p:ext uri="{BB962C8B-B14F-4D97-AF65-F5344CB8AC3E}">
        <p14:creationId xmlns:p14="http://schemas.microsoft.com/office/powerpoint/2010/main" val="3484747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ArcPy</a:t>
            </a:r>
            <a:r>
              <a:rPr lang="en-US" dirty="0" smtClean="0"/>
              <a:t> commands (cont.)</a:t>
            </a:r>
            <a:endParaRPr lang="en-US" dirty="0"/>
          </a:p>
        </p:txBody>
      </p:sp>
      <p:sp>
        <p:nvSpPr>
          <p:cNvPr id="3" name="Content Placeholder 2"/>
          <p:cNvSpPr>
            <a:spLocks noGrp="1"/>
          </p:cNvSpPr>
          <p:nvPr>
            <p:ph sz="half" idx="1"/>
          </p:nvPr>
        </p:nvSpPr>
        <p:spPr>
          <a:xfrm>
            <a:off x="76200" y="1600200"/>
            <a:ext cx="4114800" cy="4525963"/>
          </a:xfrm>
        </p:spPr>
        <p:txBody>
          <a:bodyPr>
            <a:normAutofit/>
          </a:bodyPr>
          <a:lstStyle/>
          <a:p>
            <a:r>
              <a:rPr lang="en-US" dirty="0" smtClean="0"/>
              <a:t>How to find a command’s syntax?</a:t>
            </a:r>
          </a:p>
          <a:p>
            <a:pPr lvl="1"/>
            <a:r>
              <a:rPr lang="en-US" dirty="0" smtClean="0"/>
              <a:t>Console code completion</a:t>
            </a:r>
          </a:p>
          <a:p>
            <a:pPr lvl="1"/>
            <a:r>
              <a:rPr lang="en-US" dirty="0" smtClean="0"/>
              <a:t>Web </a:t>
            </a:r>
            <a:r>
              <a:rPr lang="en-US" dirty="0"/>
              <a:t>documentation: </a:t>
            </a:r>
            <a:r>
              <a:rPr lang="en-US" dirty="0">
                <a:hlinkClick r:id="rId3"/>
              </a:rPr>
              <a:t>http://resources.arcgis.com/en/help/main/10.2/</a:t>
            </a:r>
            <a:r>
              <a:rPr lang="en-US" dirty="0"/>
              <a:t>  </a:t>
            </a:r>
          </a:p>
          <a:p>
            <a:pPr lvl="1"/>
            <a:r>
              <a:rPr lang="en-US" dirty="0" smtClean="0"/>
              <a:t>Export geoprocessing results to Python snippet</a:t>
            </a:r>
          </a:p>
          <a:p>
            <a:pPr lvl="1"/>
            <a:r>
              <a:rPr lang="en-US" dirty="0" smtClean="0"/>
              <a:t>Export </a:t>
            </a:r>
            <a:r>
              <a:rPr lang="en-US" dirty="0" err="1" smtClean="0"/>
              <a:t>ModelBuilder</a:t>
            </a:r>
            <a:r>
              <a:rPr lang="en-US" dirty="0" smtClean="0"/>
              <a:t> to Python snippet</a:t>
            </a:r>
          </a:p>
        </p:txBody>
      </p:sp>
      <p:pic>
        <p:nvPicPr>
          <p:cNvPr id="5" name="Picture 3" descr="C:\Users\dmahr\Desktop\Dropbox\PythonLecture\Demo1_ExportToPythonFromResul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52600"/>
            <a:ext cx="2093720" cy="2286000"/>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pic>
        <p:nvPicPr>
          <p:cNvPr id="7" name="Picture 2" descr="C:\Users\dmahr\Desktop\Dropbox\PythonLecture\Demo1_ExportToPythonFromModelBuil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76600"/>
            <a:ext cx="2957826" cy="3200400"/>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629400" y="1676401"/>
            <a:ext cx="1143000" cy="12191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From results window</a:t>
            </a:r>
          </a:p>
        </p:txBody>
      </p:sp>
      <p:sp>
        <p:nvSpPr>
          <p:cNvPr id="9" name="Content Placeholder 2"/>
          <p:cNvSpPr txBox="1">
            <a:spLocks/>
          </p:cNvSpPr>
          <p:nvPr/>
        </p:nvSpPr>
        <p:spPr>
          <a:xfrm>
            <a:off x="4495800" y="4724401"/>
            <a:ext cx="1143000" cy="12191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From Model Builder</a:t>
            </a:r>
          </a:p>
        </p:txBody>
      </p:sp>
    </p:spTree>
    <p:extLst>
      <p:ext uri="{BB962C8B-B14F-4D97-AF65-F5344CB8AC3E}">
        <p14:creationId xmlns:p14="http://schemas.microsoft.com/office/powerpoint/2010/main" val="1693197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
        <p:nvSpPr>
          <p:cNvPr id="2" name="Title 1"/>
          <p:cNvSpPr>
            <a:spLocks noGrp="1"/>
          </p:cNvSpPr>
          <p:nvPr>
            <p:ph type="title"/>
          </p:nvPr>
        </p:nvSpPr>
        <p:spPr/>
        <p:txBody>
          <a:bodyPr/>
          <a:lstStyle/>
          <a:p>
            <a:r>
              <a:rPr lang="en-US" dirty="0" err="1" smtClean="0"/>
              <a:t>ArcPy</a:t>
            </a:r>
            <a:r>
              <a:rPr lang="en-US" dirty="0" smtClean="0"/>
              <a:t> commands (cont.)</a:t>
            </a:r>
            <a:endParaRPr lang="en-US" dirty="0"/>
          </a:p>
        </p:txBody>
      </p:sp>
      <p:sp>
        <p:nvSpPr>
          <p:cNvPr id="3" name="Content Placeholder 2"/>
          <p:cNvSpPr>
            <a:spLocks noGrp="1"/>
          </p:cNvSpPr>
          <p:nvPr>
            <p:ph idx="1"/>
          </p:nvPr>
        </p:nvSpPr>
        <p:spPr>
          <a:xfrm>
            <a:off x="457200" y="4160837"/>
            <a:ext cx="8229600" cy="2239963"/>
          </a:xfrm>
        </p:spPr>
        <p:txBody>
          <a:bodyPr>
            <a:normAutofit fontScale="92500"/>
          </a:bodyPr>
          <a:lstStyle/>
          <a:p>
            <a:r>
              <a:rPr lang="en-US" dirty="0" err="1" smtClean="0">
                <a:latin typeface="Lucida Console" panose="020B0609040504020204" pitchFamily="49" charset="0"/>
              </a:rPr>
              <a:t>FieldsToAdd</a:t>
            </a:r>
            <a:r>
              <a:rPr lang="en-US" dirty="0" smtClean="0"/>
              <a:t> is a Python list containing string objects that can be iterated through in a loop.</a:t>
            </a:r>
          </a:p>
          <a:p>
            <a:r>
              <a:rPr lang="en-US" dirty="0" smtClean="0"/>
              <a:t>In the </a:t>
            </a:r>
            <a:r>
              <a:rPr lang="en-US" dirty="0">
                <a:latin typeface="Lucida Console" panose="020B0609040504020204" pitchFamily="49" charset="0"/>
              </a:rPr>
              <a:t>for</a:t>
            </a:r>
            <a:r>
              <a:rPr lang="en-US" dirty="0" smtClean="0"/>
              <a:t> loop, the </a:t>
            </a:r>
            <a:r>
              <a:rPr lang="en-US" dirty="0">
                <a:latin typeface="Lucida Console" panose="020B0609040504020204" pitchFamily="49" charset="0"/>
              </a:rPr>
              <a:t>Field</a:t>
            </a:r>
            <a:r>
              <a:rPr lang="en-US" dirty="0" smtClean="0"/>
              <a:t> object becomes the pointer to each item in the </a:t>
            </a:r>
            <a:r>
              <a:rPr lang="en-US" dirty="0" err="1">
                <a:latin typeface="Lucida Console" panose="020B0609040504020204" pitchFamily="49" charset="0"/>
              </a:rPr>
              <a:t>FieldsToAdd</a:t>
            </a:r>
            <a:r>
              <a:rPr lang="en-US" dirty="0" smtClean="0"/>
              <a:t> list.</a:t>
            </a:r>
            <a:endParaRPr lang="en-US" dirty="0"/>
          </a:p>
        </p:txBody>
      </p:sp>
    </p:spTree>
    <p:extLst>
      <p:ext uri="{BB962C8B-B14F-4D97-AF65-F5344CB8AC3E}">
        <p14:creationId xmlns:p14="http://schemas.microsoft.com/office/powerpoint/2010/main" val="44126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
        <p:nvSpPr>
          <p:cNvPr id="2" name="Title 1"/>
          <p:cNvSpPr>
            <a:spLocks noGrp="1"/>
          </p:cNvSpPr>
          <p:nvPr>
            <p:ph type="title"/>
          </p:nvPr>
        </p:nvSpPr>
        <p:spPr/>
        <p:txBody>
          <a:bodyPr/>
          <a:lstStyle/>
          <a:p>
            <a:r>
              <a:rPr lang="en-US" dirty="0" err="1" smtClean="0"/>
              <a:t>ArcPy</a:t>
            </a:r>
            <a:r>
              <a:rPr lang="en-US" dirty="0" smtClean="0"/>
              <a:t> commands (cont.)</a:t>
            </a:r>
            <a:endParaRPr lang="en-US" dirty="0"/>
          </a:p>
        </p:txBody>
      </p:sp>
      <p:sp>
        <p:nvSpPr>
          <p:cNvPr id="3" name="Content Placeholder 2"/>
          <p:cNvSpPr>
            <a:spLocks noGrp="1"/>
          </p:cNvSpPr>
          <p:nvPr>
            <p:ph idx="1"/>
          </p:nvPr>
        </p:nvSpPr>
        <p:spPr>
          <a:xfrm>
            <a:off x="457200" y="4160837"/>
            <a:ext cx="8229600" cy="2239963"/>
          </a:xfrm>
        </p:spPr>
        <p:txBody>
          <a:bodyPr>
            <a:normAutofit fontScale="77500" lnSpcReduction="20000"/>
          </a:bodyPr>
          <a:lstStyle/>
          <a:p>
            <a:r>
              <a:rPr lang="en-US" dirty="0" smtClean="0"/>
              <a:t>You can nest lists within lists. Any loops iterate through the outermost list with 3 elements..</a:t>
            </a:r>
          </a:p>
          <a:p>
            <a:r>
              <a:rPr lang="en-US" dirty="0" smtClean="0"/>
              <a:t>You can reference elements in a list by their index.</a:t>
            </a:r>
          </a:p>
          <a:p>
            <a:r>
              <a:rPr lang="en-US" dirty="0" smtClean="0">
                <a:latin typeface="Lucida Console" panose="020B0609040504020204" pitchFamily="49" charset="0"/>
              </a:rPr>
              <a:t>Field[0]</a:t>
            </a:r>
            <a:r>
              <a:rPr lang="en-US" dirty="0" smtClean="0"/>
              <a:t> returns the 1</a:t>
            </a:r>
            <a:r>
              <a:rPr lang="en-US" baseline="30000" dirty="0" smtClean="0"/>
              <a:t>st</a:t>
            </a:r>
            <a:r>
              <a:rPr lang="en-US" dirty="0" smtClean="0"/>
              <a:t> element (a field name string).</a:t>
            </a:r>
          </a:p>
          <a:p>
            <a:r>
              <a:rPr lang="en-US" dirty="0">
                <a:latin typeface="Lucida Console" panose="020B0609040504020204" pitchFamily="49" charset="0"/>
              </a:rPr>
              <a:t>Field[1]</a:t>
            </a:r>
            <a:r>
              <a:rPr lang="en-US" dirty="0" smtClean="0"/>
              <a:t> returns the 2</a:t>
            </a:r>
            <a:r>
              <a:rPr lang="en-US" baseline="30000" dirty="0" smtClean="0"/>
              <a:t>nd</a:t>
            </a:r>
            <a:r>
              <a:rPr lang="en-US" dirty="0" smtClean="0"/>
              <a:t> element (a field type string).</a:t>
            </a:r>
          </a:p>
        </p:txBody>
      </p:sp>
    </p:spTree>
    <p:extLst>
      <p:ext uri="{BB962C8B-B14F-4D97-AF65-F5344CB8AC3E}">
        <p14:creationId xmlns:p14="http://schemas.microsoft.com/office/powerpoint/2010/main" val="3877840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
        <p:nvSpPr>
          <p:cNvPr id="2" name="Title 1"/>
          <p:cNvSpPr>
            <a:spLocks noGrp="1"/>
          </p:cNvSpPr>
          <p:nvPr>
            <p:ph type="title"/>
          </p:nvPr>
        </p:nvSpPr>
        <p:spPr/>
        <p:txBody>
          <a:bodyPr/>
          <a:lstStyle/>
          <a:p>
            <a:r>
              <a:rPr lang="en-US" dirty="0" err="1" smtClean="0"/>
              <a:t>ArcPy</a:t>
            </a:r>
            <a:r>
              <a:rPr lang="en-US" dirty="0" smtClean="0"/>
              <a:t> commands (cont.)</a:t>
            </a:r>
            <a:endParaRPr lang="en-US" dirty="0"/>
          </a:p>
        </p:txBody>
      </p:sp>
      <p:sp>
        <p:nvSpPr>
          <p:cNvPr id="3" name="Content Placeholder 2"/>
          <p:cNvSpPr>
            <a:spLocks noGrp="1"/>
          </p:cNvSpPr>
          <p:nvPr>
            <p:ph idx="1"/>
          </p:nvPr>
        </p:nvSpPr>
        <p:spPr>
          <a:xfrm>
            <a:off x="457200" y="4160837"/>
            <a:ext cx="8229600" cy="2239963"/>
          </a:xfrm>
        </p:spPr>
        <p:txBody>
          <a:bodyPr>
            <a:normAutofit fontScale="92500"/>
          </a:bodyPr>
          <a:lstStyle/>
          <a:p>
            <a:r>
              <a:rPr lang="en-US" dirty="0" smtClean="0"/>
              <a:t>Python has great support for reading and writing external files, such as CSVs and XMLs.</a:t>
            </a:r>
          </a:p>
          <a:p>
            <a:r>
              <a:rPr lang="en-US" dirty="0" smtClean="0"/>
              <a:t>The </a:t>
            </a:r>
            <a:r>
              <a:rPr lang="en-US" dirty="0" smtClean="0">
                <a:latin typeface="Lucida Console" panose="020B0609040504020204" pitchFamily="49" charset="0"/>
              </a:rPr>
              <a:t>reader</a:t>
            </a:r>
            <a:r>
              <a:rPr lang="en-US" dirty="0" smtClean="0"/>
              <a:t> object is the </a:t>
            </a:r>
            <a:r>
              <a:rPr lang="en-US" dirty="0" err="1" smtClean="0"/>
              <a:t>iterable</a:t>
            </a:r>
            <a:r>
              <a:rPr lang="en-US" dirty="0" smtClean="0"/>
              <a:t> being looped through, instead of the </a:t>
            </a:r>
            <a:r>
              <a:rPr lang="en-US" dirty="0" err="1">
                <a:latin typeface="Lucida Console" panose="020B0609040504020204" pitchFamily="49" charset="0"/>
              </a:rPr>
              <a:t>FieldsToAdd</a:t>
            </a:r>
            <a:r>
              <a:rPr lang="en-US" dirty="0" smtClean="0"/>
              <a:t> list.</a:t>
            </a:r>
          </a:p>
        </p:txBody>
      </p:sp>
    </p:spTree>
    <p:extLst>
      <p:ext uri="{BB962C8B-B14F-4D97-AF65-F5344CB8AC3E}">
        <p14:creationId xmlns:p14="http://schemas.microsoft.com/office/powerpoint/2010/main" val="4150064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1447800"/>
            <a:ext cx="6800850" cy="2495550"/>
          </a:xfrm>
          <a:prstGeom prst="rect">
            <a:avLst/>
          </a:prstGeom>
          <a:effectLst>
            <a:glow rad="101600">
              <a:schemeClr val="tx1">
                <a:alpha val="60000"/>
              </a:schemeClr>
            </a:glow>
          </a:effectLst>
        </p:spPr>
      </p:pic>
      <p:sp>
        <p:nvSpPr>
          <p:cNvPr id="2" name="Title 1"/>
          <p:cNvSpPr>
            <a:spLocks noGrp="1"/>
          </p:cNvSpPr>
          <p:nvPr>
            <p:ph type="title"/>
          </p:nvPr>
        </p:nvSpPr>
        <p:spPr/>
        <p:txBody>
          <a:bodyPr/>
          <a:lstStyle/>
          <a:p>
            <a:r>
              <a:rPr lang="en-US" dirty="0" err="1" smtClean="0"/>
              <a:t>ArcPy</a:t>
            </a:r>
            <a:r>
              <a:rPr lang="en-US" dirty="0" smtClean="0"/>
              <a:t> commands (cont.)</a:t>
            </a:r>
            <a:endParaRPr lang="en-US" dirty="0"/>
          </a:p>
        </p:txBody>
      </p:sp>
      <p:sp>
        <p:nvSpPr>
          <p:cNvPr id="3" name="Content Placeholder 2"/>
          <p:cNvSpPr>
            <a:spLocks noGrp="1"/>
          </p:cNvSpPr>
          <p:nvPr>
            <p:ph idx="1"/>
          </p:nvPr>
        </p:nvSpPr>
        <p:spPr>
          <a:xfrm>
            <a:off x="457200" y="4160837"/>
            <a:ext cx="8229600" cy="2239963"/>
          </a:xfrm>
        </p:spPr>
        <p:txBody>
          <a:bodyPr>
            <a:normAutofit fontScale="92500" lnSpcReduction="20000"/>
          </a:bodyPr>
          <a:lstStyle/>
          <a:p>
            <a:r>
              <a:rPr lang="en-US" dirty="0" smtClean="0"/>
              <a:t>The field names and field types from the CSV can be passed to the Add Field command.</a:t>
            </a:r>
          </a:p>
          <a:p>
            <a:r>
              <a:rPr lang="en-US" dirty="0" smtClean="0"/>
              <a:t>The </a:t>
            </a:r>
            <a:r>
              <a:rPr lang="en-US" dirty="0" err="1" smtClean="0">
                <a:latin typeface="Lucida Console" panose="020B0609040504020204" pitchFamily="49" charset="0"/>
              </a:rPr>
              <a:t>startswith</a:t>
            </a:r>
            <a:r>
              <a:rPr lang="en-US" dirty="0" smtClean="0">
                <a:latin typeface="Lucida Console" panose="020B0609040504020204" pitchFamily="49" charset="0"/>
              </a:rPr>
              <a:t>() </a:t>
            </a:r>
            <a:r>
              <a:rPr lang="en-US" dirty="0" smtClean="0"/>
              <a:t>function can prevent inadvertently adding the header fields.</a:t>
            </a:r>
          </a:p>
          <a:p>
            <a:r>
              <a:rPr lang="en-US" dirty="0" smtClean="0"/>
              <a:t>Right click to save this to a .</a:t>
            </a:r>
            <a:r>
              <a:rPr lang="en-US" dirty="0" err="1" smtClean="0"/>
              <a:t>py</a:t>
            </a:r>
            <a:r>
              <a:rPr lang="en-US" dirty="0" smtClean="0"/>
              <a:t> Python file.</a:t>
            </a:r>
          </a:p>
        </p:txBody>
      </p:sp>
    </p:spTree>
    <p:extLst>
      <p:ext uri="{BB962C8B-B14F-4D97-AF65-F5344CB8AC3E}">
        <p14:creationId xmlns:p14="http://schemas.microsoft.com/office/powerpoint/2010/main" val="96319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Custom Toolbox</a:t>
            </a:r>
            <a:endParaRPr lang="en-US" dirty="0"/>
          </a:p>
        </p:txBody>
      </p:sp>
      <p:sp>
        <p:nvSpPr>
          <p:cNvPr id="5" name="Content Placeholder 4"/>
          <p:cNvSpPr>
            <a:spLocks noGrp="1"/>
          </p:cNvSpPr>
          <p:nvPr>
            <p:ph sz="half" idx="1"/>
          </p:nvPr>
        </p:nvSpPr>
        <p:spPr>
          <a:xfrm>
            <a:off x="457200" y="1600200"/>
            <a:ext cx="3657600" cy="4525963"/>
          </a:xfrm>
        </p:spPr>
        <p:txBody>
          <a:bodyPr>
            <a:normAutofit lnSpcReduction="10000"/>
          </a:bodyPr>
          <a:lstStyle/>
          <a:p>
            <a:r>
              <a:rPr lang="en-US" dirty="0" smtClean="0"/>
              <a:t>Empty custom toolboxes can be made in the </a:t>
            </a:r>
            <a:r>
              <a:rPr lang="en-US" i="1" dirty="0" smtClean="0"/>
              <a:t>Catalog </a:t>
            </a:r>
            <a:r>
              <a:rPr lang="en-US" dirty="0" smtClean="0"/>
              <a:t>pane.</a:t>
            </a:r>
          </a:p>
          <a:p>
            <a:r>
              <a:rPr lang="en-US" dirty="0" smtClean="0"/>
              <a:t>Each toolbox can contain multiple tools</a:t>
            </a:r>
          </a:p>
          <a:p>
            <a:r>
              <a:rPr lang="en-US" dirty="0" smtClean="0"/>
              <a:t>Each tool references a Python script file with the </a:t>
            </a:r>
            <a:r>
              <a:rPr lang="en-US" i="1" dirty="0" smtClean="0"/>
              <a:t>.</a:t>
            </a:r>
            <a:r>
              <a:rPr lang="en-US" i="1" dirty="0" err="1" smtClean="0"/>
              <a:t>py</a:t>
            </a:r>
            <a:r>
              <a:rPr lang="en-US" i="1" dirty="0" smtClean="0"/>
              <a:t> </a:t>
            </a:r>
            <a:r>
              <a:rPr lang="en-US" dirty="0" smtClean="0"/>
              <a:t>extension.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76400"/>
            <a:ext cx="3005328" cy="3657600"/>
          </a:xfrm>
          <a:prstGeom prst="rect">
            <a:avLst/>
          </a:prstGeom>
          <a:effectLst>
            <a:glow rad="101600">
              <a:schemeClr val="tx1">
                <a:alpha val="60000"/>
              </a:schemeClr>
            </a:glo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3994" b="41282"/>
          <a:stretch/>
        </p:blipFill>
        <p:spPr>
          <a:xfrm>
            <a:off x="6705600" y="3200400"/>
            <a:ext cx="2160344" cy="3355731"/>
          </a:xfrm>
          <a:prstGeom prst="rect">
            <a:avLst/>
          </a:prstGeom>
          <a:effectLst>
            <a:glow rad="101600">
              <a:schemeClr val="tx1">
                <a:alpha val="60000"/>
              </a:schemeClr>
            </a:glow>
          </a:effectLst>
        </p:spPr>
      </p:pic>
    </p:spTree>
    <p:extLst>
      <p:ext uri="{BB962C8B-B14F-4D97-AF65-F5344CB8AC3E}">
        <p14:creationId xmlns:p14="http://schemas.microsoft.com/office/powerpoint/2010/main" val="76040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a:t>
            </a:r>
            <a:endParaRPr lang="en-US" dirty="0"/>
          </a:p>
        </p:txBody>
      </p:sp>
      <p:sp>
        <p:nvSpPr>
          <p:cNvPr id="3" name="Content Placeholder 2"/>
          <p:cNvSpPr>
            <a:spLocks noGrp="1"/>
          </p:cNvSpPr>
          <p:nvPr>
            <p:ph idx="1"/>
          </p:nvPr>
        </p:nvSpPr>
        <p:spPr>
          <a:xfrm>
            <a:off x="533400" y="1600200"/>
            <a:ext cx="8077200" cy="4525963"/>
          </a:xfrm>
        </p:spPr>
        <p:txBody>
          <a:bodyPr/>
          <a:lstStyle/>
          <a:p>
            <a:pPr marL="0" indent="0" algn="ctr">
              <a:buNone/>
            </a:pPr>
            <a:r>
              <a:rPr lang="en-US" dirty="0" smtClean="0"/>
              <a:t>How would you describe your knowledge of computer programming?</a:t>
            </a:r>
          </a:p>
          <a:p>
            <a:pPr marL="0" indent="0">
              <a:buNone/>
            </a:pPr>
            <a:endParaRPr lang="en-US" dirty="0" smtClean="0"/>
          </a:p>
          <a:p>
            <a:pPr marL="3200400" indent="457200">
              <a:buFont typeface="+mj-lt"/>
              <a:buAutoNum type="arabicPeriod"/>
            </a:pPr>
            <a:r>
              <a:rPr lang="en-US" dirty="0" smtClean="0"/>
              <a:t>None</a:t>
            </a:r>
          </a:p>
          <a:p>
            <a:pPr marL="3200400" indent="457200">
              <a:buFont typeface="+mj-lt"/>
              <a:buAutoNum type="arabicPeriod"/>
            </a:pPr>
            <a:r>
              <a:rPr lang="en-US" dirty="0" smtClean="0"/>
              <a:t>Basic</a:t>
            </a:r>
          </a:p>
          <a:p>
            <a:pPr marL="3200400" indent="457200">
              <a:buFont typeface="+mj-lt"/>
              <a:buAutoNum type="arabicPeriod"/>
            </a:pPr>
            <a:r>
              <a:rPr lang="en-US" dirty="0" smtClean="0"/>
              <a:t>Intermediate</a:t>
            </a:r>
          </a:p>
          <a:p>
            <a:pPr marL="3200400" indent="457200">
              <a:buFont typeface="+mj-lt"/>
              <a:buAutoNum type="arabicPeriod"/>
            </a:pPr>
            <a:r>
              <a:rPr lang="en-US" dirty="0" smtClean="0"/>
              <a:t>Expert</a:t>
            </a:r>
          </a:p>
        </p:txBody>
      </p:sp>
      <p:grpSp>
        <p:nvGrpSpPr>
          <p:cNvPr id="4" name="Group 3"/>
          <p:cNvGrpSpPr/>
          <p:nvPr/>
        </p:nvGrpSpPr>
        <p:grpSpPr>
          <a:xfrm>
            <a:off x="5219700" y="3429000"/>
            <a:ext cx="3124200" cy="876300"/>
            <a:chOff x="5638800" y="2381250"/>
            <a:chExt cx="3124200" cy="876300"/>
          </a:xfrm>
        </p:grpSpPr>
        <p:cxnSp>
          <p:nvCxnSpPr>
            <p:cNvPr id="6" name="Straight Arrow Connector 5"/>
            <p:cNvCxnSpPr/>
            <p:nvPr/>
          </p:nvCxnSpPr>
          <p:spPr>
            <a:xfrm flipH="1" flipV="1">
              <a:off x="5715000" y="2514600"/>
              <a:ext cx="1219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38800" y="2819400"/>
              <a:ext cx="1295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34200" y="2381250"/>
              <a:ext cx="182880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Target audience</a:t>
              </a:r>
              <a:endParaRPr lang="en-US" sz="2800" b="1" dirty="0">
                <a:solidFill>
                  <a:srgbClr val="FF0000"/>
                </a:solidFill>
              </a:endParaRPr>
            </a:p>
          </p:txBody>
        </p:sp>
      </p:grpSp>
      <p:pic>
        <p:nvPicPr>
          <p:cNvPr id="2050" name="Picture 2" descr="C:\Users\dmahr\Desktop\Dropbox\PythonLecture\NoIdeaWhatImDoing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28577"/>
            <a:ext cx="3296560" cy="2386423"/>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Custom Toolbox (cont.)</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826" b="37333"/>
          <a:stretch/>
        </p:blipFill>
        <p:spPr>
          <a:xfrm>
            <a:off x="304800" y="1219200"/>
            <a:ext cx="3923489" cy="3048000"/>
          </a:xfrm>
          <a:prstGeom prst="rect">
            <a:avLst/>
          </a:prstGeom>
          <a:effectLst>
            <a:glow rad="101600">
              <a:schemeClr val="tx1">
                <a:alpha val="60000"/>
              </a:schemeClr>
            </a:glo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524000"/>
            <a:ext cx="2932731" cy="3657600"/>
          </a:xfrm>
          <a:prstGeom prst="rect">
            <a:avLst/>
          </a:prstGeom>
          <a:effectLst>
            <a:glow rad="101600">
              <a:schemeClr val="tx1">
                <a:alpha val="60000"/>
              </a:schemeClr>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2133600"/>
            <a:ext cx="2932731" cy="3657600"/>
          </a:xfrm>
          <a:prstGeom prst="rect">
            <a:avLst/>
          </a:prstGeom>
          <a:effectLst>
            <a:glow rad="101600">
              <a:schemeClr val="tx1">
                <a:alpha val="60000"/>
              </a:schemeClr>
            </a:glo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895600"/>
            <a:ext cx="2800045" cy="3657600"/>
          </a:xfrm>
          <a:prstGeom prst="rect">
            <a:avLst/>
          </a:prstGeom>
          <a:effectLst>
            <a:glow rad="101600">
              <a:schemeClr val="tx1">
                <a:alpha val="60000"/>
              </a:schemeClr>
            </a:glow>
          </a:effectLst>
        </p:spPr>
      </p:pic>
    </p:spTree>
    <p:extLst>
      <p:ext uri="{BB962C8B-B14F-4D97-AF65-F5344CB8AC3E}">
        <p14:creationId xmlns:p14="http://schemas.microsoft.com/office/powerpoint/2010/main" val="11674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Custom Toolbox (cont.)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447800"/>
            <a:ext cx="6057900" cy="4857750"/>
          </a:xfrm>
          <a:prstGeom prst="rect">
            <a:avLst/>
          </a:prstGeom>
          <a:effectLst>
            <a:glow rad="101600">
              <a:schemeClr val="tx1">
                <a:alpha val="60000"/>
              </a:schemeClr>
            </a:glow>
          </a:effectLst>
        </p:spPr>
      </p:pic>
    </p:spTree>
    <p:extLst>
      <p:ext uri="{BB962C8B-B14F-4D97-AF65-F5344CB8AC3E}">
        <p14:creationId xmlns:p14="http://schemas.microsoft.com/office/powerpoint/2010/main" val="796967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2929128"/>
            <a:ext cx="7772400" cy="1719072"/>
          </a:xfrm>
          <a:prstGeom prst="rect">
            <a:avLst/>
          </a:prstGeom>
          <a:solidFill>
            <a:schemeClr val="bg1"/>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Creating a Custom Toolbox (cont.)</a:t>
            </a:r>
          </a:p>
        </p:txBody>
      </p:sp>
      <p:sp>
        <p:nvSpPr>
          <p:cNvPr id="3" name="Content Placeholder 2"/>
          <p:cNvSpPr>
            <a:spLocks noGrp="1"/>
          </p:cNvSpPr>
          <p:nvPr>
            <p:ph idx="1"/>
          </p:nvPr>
        </p:nvSpPr>
        <p:spPr>
          <a:xfrm>
            <a:off x="457200" y="4724400"/>
            <a:ext cx="8229600" cy="1752600"/>
          </a:xfrm>
        </p:spPr>
        <p:txBody>
          <a:bodyPr>
            <a:normAutofit fontScale="85000" lnSpcReduction="10000"/>
          </a:bodyPr>
          <a:lstStyle/>
          <a:p>
            <a:pPr marL="514350" indent="-514350">
              <a:buFont typeface="+mj-lt"/>
              <a:buAutoNum type="arabicPeriod"/>
            </a:pPr>
            <a:r>
              <a:rPr lang="en-US" dirty="0" smtClean="0"/>
              <a:t>Import </a:t>
            </a:r>
            <a:r>
              <a:rPr lang="en-US" dirty="0" err="1" smtClean="0"/>
              <a:t>arcpy</a:t>
            </a:r>
            <a:r>
              <a:rPr lang="en-US" dirty="0" smtClean="0"/>
              <a:t> module</a:t>
            </a:r>
          </a:p>
          <a:p>
            <a:pPr marL="514350" indent="-514350">
              <a:buFont typeface="+mj-lt"/>
              <a:buAutoNum type="arabicPeriod"/>
            </a:pPr>
            <a:r>
              <a:rPr lang="en-US" dirty="0" smtClean="0"/>
              <a:t>Handle header fields more elegantly using </a:t>
            </a:r>
            <a:r>
              <a:rPr lang="en-US" dirty="0" smtClean="0">
                <a:latin typeface="Lucida Console" panose="020B0609040504020204" pitchFamily="49" charset="0"/>
              </a:rPr>
              <a:t>next()</a:t>
            </a:r>
            <a:endParaRPr lang="en-US" dirty="0" smtClean="0"/>
          </a:p>
          <a:p>
            <a:pPr marL="514350" indent="-514350">
              <a:buFont typeface="+mj-lt"/>
              <a:buAutoNum type="arabicPeriod"/>
            </a:pPr>
            <a:r>
              <a:rPr lang="en-US" dirty="0" smtClean="0"/>
              <a:t>Use parameter values from our toolbox tool instead of hardcoded .csv file and table layer.</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56022"/>
          <a:stretch/>
        </p:blipFill>
        <p:spPr>
          <a:xfrm>
            <a:off x="685800" y="1337846"/>
            <a:ext cx="7772400" cy="1405354"/>
          </a:xfrm>
          <a:prstGeom prst="rect">
            <a:avLst/>
          </a:prstGeom>
          <a:effectLst>
            <a:glow rad="101600">
              <a:schemeClr val="tx1">
                <a:alpha val="60000"/>
              </a:schemeClr>
            </a:glow>
          </a:effectLst>
        </p:spPr>
      </p:pic>
      <p:sp>
        <p:nvSpPr>
          <p:cNvPr id="10" name="Rectangle 9"/>
          <p:cNvSpPr/>
          <p:nvPr/>
        </p:nvSpPr>
        <p:spPr>
          <a:xfrm>
            <a:off x="1663700" y="3486150"/>
            <a:ext cx="419100" cy="13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9625" y="3622675"/>
            <a:ext cx="2914650" cy="273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30488" y="3871913"/>
            <a:ext cx="736600" cy="1666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5499" y="4048125"/>
            <a:ext cx="931863" cy="13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01962" y="4348163"/>
            <a:ext cx="360363" cy="13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248"/>
          <a:stretch/>
        </p:blipFill>
        <p:spPr>
          <a:xfrm>
            <a:off x="685800" y="2930525"/>
            <a:ext cx="7772400" cy="1717675"/>
          </a:xfrm>
          <a:prstGeom prst="rect">
            <a:avLst/>
          </a:prstGeom>
          <a:effectLst/>
        </p:spPr>
      </p:pic>
    </p:spTree>
    <p:extLst>
      <p:ext uri="{BB962C8B-B14F-4D97-AF65-F5344CB8AC3E}">
        <p14:creationId xmlns:p14="http://schemas.microsoft.com/office/powerpoint/2010/main" val="2294976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447800"/>
            <a:ext cx="6057900" cy="4857750"/>
          </a:xfrm>
          <a:prstGeom prst="rect">
            <a:avLst/>
          </a:prstGeom>
          <a:effectLst>
            <a:glow rad="101600">
              <a:schemeClr val="tx1">
                <a:alpha val="60000"/>
              </a:schemeClr>
            </a:glow>
          </a:effectLst>
        </p:spPr>
      </p:pic>
      <p:sp>
        <p:nvSpPr>
          <p:cNvPr id="2" name="Title 1"/>
          <p:cNvSpPr>
            <a:spLocks noGrp="1"/>
          </p:cNvSpPr>
          <p:nvPr>
            <p:ph type="title"/>
          </p:nvPr>
        </p:nvSpPr>
        <p:spPr/>
        <p:txBody>
          <a:bodyPr/>
          <a:lstStyle/>
          <a:p>
            <a:r>
              <a:rPr lang="en-US" dirty="0" smtClean="0"/>
              <a:t>Creating a Custom Toolbox (cont.)</a:t>
            </a:r>
            <a:endParaRPr lang="en-US" dirty="0"/>
          </a:p>
        </p:txBody>
      </p:sp>
    </p:spTree>
    <p:extLst>
      <p:ext uri="{BB962C8B-B14F-4D97-AF65-F5344CB8AC3E}">
        <p14:creationId xmlns:p14="http://schemas.microsoft.com/office/powerpoint/2010/main" val="4128530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146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45333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 and links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Dan Mahr ’11</a:t>
            </a:r>
          </a:p>
          <a:p>
            <a:r>
              <a:rPr lang="en-US" sz="3000" dirty="0" smtClean="0">
                <a:hlinkClick r:id="rId2"/>
              </a:rPr>
              <a:t>dmahr1@gmail.com</a:t>
            </a:r>
            <a:endParaRPr lang="en-US" sz="3000" dirty="0" smtClean="0"/>
          </a:p>
          <a:p>
            <a:pPr marL="0" indent="0">
              <a:buNone/>
            </a:pPr>
            <a:endParaRPr lang="en-US" sz="3000" dirty="0" smtClean="0"/>
          </a:p>
          <a:p>
            <a:pPr marL="0" indent="0">
              <a:buNone/>
            </a:pPr>
            <a:r>
              <a:rPr lang="en-US" dirty="0" smtClean="0"/>
              <a:t>Resources</a:t>
            </a:r>
          </a:p>
          <a:p>
            <a:r>
              <a:rPr lang="en-US" sz="3000" dirty="0" smtClean="0"/>
              <a:t>ArcGIS 10.2 Help</a:t>
            </a:r>
          </a:p>
          <a:p>
            <a:pPr lvl="1"/>
            <a:r>
              <a:rPr lang="en-US" sz="2600" dirty="0" smtClean="0">
                <a:hlinkClick r:id="rId3"/>
              </a:rPr>
              <a:t>http</a:t>
            </a:r>
            <a:r>
              <a:rPr lang="en-US" sz="2600" dirty="0">
                <a:hlinkClick r:id="rId3"/>
              </a:rPr>
              <a:t>://</a:t>
            </a:r>
            <a:r>
              <a:rPr lang="en-US" sz="2600" dirty="0" smtClean="0">
                <a:hlinkClick r:id="rId3"/>
              </a:rPr>
              <a:t>resources.arcgis.com/en/help/main/10.2/</a:t>
            </a:r>
            <a:endParaRPr lang="en-US" sz="2600" dirty="0" smtClean="0"/>
          </a:p>
          <a:p>
            <a:r>
              <a:rPr lang="en-US" sz="3000" dirty="0" smtClean="0"/>
              <a:t>GIS Q&amp;A at </a:t>
            </a:r>
            <a:r>
              <a:rPr lang="en-US" sz="3000" dirty="0" err="1" smtClean="0"/>
              <a:t>StackExchange</a:t>
            </a:r>
            <a:endParaRPr lang="en-US" sz="3000" dirty="0" smtClean="0"/>
          </a:p>
          <a:p>
            <a:pPr lvl="1"/>
            <a:r>
              <a:rPr lang="en-US" sz="2600" dirty="0" smtClean="0">
                <a:hlinkClick r:id="rId4"/>
              </a:rPr>
              <a:t>gis.stackexchange.com</a:t>
            </a:r>
            <a:endParaRPr lang="en-US" sz="2600" dirty="0" smtClean="0"/>
          </a:p>
          <a:p>
            <a:r>
              <a:rPr lang="en-US" sz="3000" dirty="0" smtClean="0"/>
              <a:t>Learn Python:</a:t>
            </a:r>
          </a:p>
          <a:p>
            <a:pPr lvl="1"/>
            <a:r>
              <a:rPr lang="en-US" sz="2600" dirty="0" smtClean="0">
                <a:hlinkClick r:id="rId5"/>
              </a:rPr>
              <a:t>CodeCademy.com</a:t>
            </a:r>
            <a:endParaRPr lang="en-US" sz="3000" dirty="0" smtClean="0">
              <a:hlinkClick r:id="rId6"/>
            </a:endParaRPr>
          </a:p>
          <a:p>
            <a:pPr lvl="1"/>
            <a:r>
              <a:rPr lang="en-US" sz="2600" dirty="0" smtClean="0">
                <a:hlinkClick r:id="rId6"/>
              </a:rPr>
              <a:t>DiveIntoPython.net</a:t>
            </a:r>
            <a:endParaRPr lang="en-US" sz="2600" dirty="0" smtClean="0"/>
          </a:p>
          <a:p>
            <a:endParaRPr lang="en-US" sz="3000" dirty="0" smtClean="0"/>
          </a:p>
          <a:p>
            <a:endParaRPr lang="en-US" sz="3000" dirty="0" smtClean="0"/>
          </a:p>
        </p:txBody>
      </p:sp>
    </p:spTree>
    <p:extLst>
      <p:ext uri="{BB962C8B-B14F-4D97-AF65-F5344CB8AC3E}">
        <p14:creationId xmlns:p14="http://schemas.microsoft.com/office/powerpoint/2010/main" val="103120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304800"/>
            <a:ext cx="5638800" cy="2514600"/>
          </a:xfrm>
        </p:spPr>
        <p:txBody>
          <a:bodyPr>
            <a:normAutofit/>
          </a:bodyPr>
          <a:lstStyle/>
          <a:p>
            <a:r>
              <a:rPr lang="en-US" b="1" dirty="0" smtClean="0"/>
              <a:t>A confession:</a:t>
            </a:r>
            <a:br>
              <a:rPr lang="en-US" b="1" dirty="0" smtClean="0"/>
            </a:br>
            <a:r>
              <a:rPr lang="en-US" dirty="0" smtClean="0"/>
              <a:t>I can’t teach you Python in 60 minutes</a:t>
            </a:r>
            <a:endParaRPr lang="en-US" dirty="0"/>
          </a:p>
        </p:txBody>
      </p:sp>
      <p:pic>
        <p:nvPicPr>
          <p:cNvPr id="3075" name="Picture 3" descr="C:\Users\dmahr\Desktop\c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2819400"/>
            <a:ext cx="5248275" cy="3495675"/>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1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a:t>
            </a:r>
            <a:r>
              <a:rPr lang="en-US" dirty="0" err="1" smtClean="0"/>
              <a:t>ArcPython</a:t>
            </a:r>
            <a:r>
              <a:rPr lang="en-US" dirty="0" smtClean="0"/>
              <a:t>?</a:t>
            </a:r>
          </a:p>
          <a:p>
            <a:r>
              <a:rPr lang="en-US" dirty="0" smtClean="0"/>
              <a:t>Why learn </a:t>
            </a:r>
            <a:r>
              <a:rPr lang="en-US" dirty="0" err="1" smtClean="0"/>
              <a:t>arcpy</a:t>
            </a:r>
            <a:r>
              <a:rPr lang="en-US" dirty="0" smtClean="0"/>
              <a:t>?</a:t>
            </a:r>
          </a:p>
          <a:p>
            <a:r>
              <a:rPr lang="en-US" dirty="0" err="1" smtClean="0"/>
              <a:t>arcpy</a:t>
            </a:r>
            <a:r>
              <a:rPr lang="en-US" dirty="0" smtClean="0"/>
              <a:t> demo: Adding fields</a:t>
            </a:r>
          </a:p>
          <a:p>
            <a:r>
              <a:rPr lang="en-US" dirty="0" smtClean="0"/>
              <a:t>Showcase 1: Hydrologic analysis</a:t>
            </a:r>
          </a:p>
          <a:p>
            <a:r>
              <a:rPr lang="en-US" dirty="0" smtClean="0"/>
              <a:t>Showcase 2: Batch map creation</a:t>
            </a:r>
          </a:p>
          <a:p>
            <a:r>
              <a:rPr lang="en-US" dirty="0" smtClean="0"/>
              <a:t>Showcase 3: Service area model</a:t>
            </a:r>
          </a:p>
        </p:txBody>
      </p:sp>
    </p:spTree>
    <p:extLst>
      <p:ext uri="{BB962C8B-B14F-4D97-AF65-F5344CB8AC3E}">
        <p14:creationId xmlns:p14="http://schemas.microsoft.com/office/powerpoint/2010/main" val="299292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ArcPython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Python is a programming language</a:t>
            </a:r>
          </a:p>
          <a:p>
            <a:pPr lvl="1"/>
            <a:r>
              <a:rPr lang="en-US" dirty="0" smtClean="0"/>
              <a:t>Named after Monty Python</a:t>
            </a:r>
          </a:p>
          <a:p>
            <a:pPr lvl="1"/>
            <a:r>
              <a:rPr lang="en-US" dirty="0" smtClean="0"/>
              <a:t>Focus on readability</a:t>
            </a:r>
          </a:p>
          <a:p>
            <a:pPr lvl="1"/>
            <a:r>
              <a:rPr lang="en-US" dirty="0" smtClean="0"/>
              <a:t>Popular as scripting language</a:t>
            </a:r>
          </a:p>
          <a:p>
            <a:r>
              <a:rPr lang="en-US" dirty="0" err="1" smtClean="0"/>
              <a:t>ArcPython</a:t>
            </a:r>
            <a:r>
              <a:rPr lang="en-US" dirty="0" smtClean="0"/>
              <a:t> (</a:t>
            </a:r>
            <a:r>
              <a:rPr lang="en-US" dirty="0" err="1" smtClean="0"/>
              <a:t>arcpy</a:t>
            </a:r>
            <a:r>
              <a:rPr lang="en-US" dirty="0" smtClean="0"/>
              <a:t>) is the scripting package for ArcGIS</a:t>
            </a:r>
          </a:p>
          <a:p>
            <a:pPr lvl="1"/>
            <a:r>
              <a:rPr lang="en-US" dirty="0" smtClean="0"/>
              <a:t>Functions and classes for performing ArcGIS tasks from the Python</a:t>
            </a:r>
          </a:p>
        </p:txBody>
      </p:sp>
    </p:spTree>
    <p:extLst>
      <p:ext uri="{BB962C8B-B14F-4D97-AF65-F5344CB8AC3E}">
        <p14:creationId xmlns:p14="http://schemas.microsoft.com/office/powerpoint/2010/main" val="5478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learning </a:t>
            </a:r>
            <a:r>
              <a:rPr lang="en-US" dirty="0" err="1" smtClean="0"/>
              <a:t>ArcPy</a:t>
            </a:r>
            <a:r>
              <a:rPr lang="en-US" dirty="0" smtClean="0"/>
              <a:t>?</a:t>
            </a:r>
            <a:endParaRPr lang="en-US" dirty="0"/>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dirty="0" smtClean="0"/>
              <a:t>Reason #1: Scale and speed</a:t>
            </a:r>
          </a:p>
          <a:p>
            <a:pPr lvl="1"/>
            <a:r>
              <a:rPr lang="en-US" dirty="0" smtClean="0"/>
              <a:t>Same reasons we learned </a:t>
            </a:r>
            <a:r>
              <a:rPr lang="en-US" dirty="0" err="1" smtClean="0"/>
              <a:t>ModelBuilder</a:t>
            </a:r>
            <a:r>
              <a:rPr lang="en-US" dirty="0" smtClean="0"/>
              <a:t>! </a:t>
            </a:r>
          </a:p>
          <a:p>
            <a:pPr lvl="1"/>
            <a:r>
              <a:rPr lang="en-US" dirty="0" err="1" smtClean="0"/>
              <a:t>ArcMap</a:t>
            </a:r>
            <a:r>
              <a:rPr lang="en-US" dirty="0" smtClean="0"/>
              <a:t> interface can be cumbersome and slow</a:t>
            </a:r>
          </a:p>
          <a:p>
            <a:pPr lvl="1"/>
            <a:r>
              <a:rPr lang="en-US" dirty="0"/>
              <a:t>Python allows for even larger-scale </a:t>
            </a:r>
            <a:r>
              <a:rPr lang="en-US" dirty="0" smtClean="0"/>
              <a:t>processing</a:t>
            </a:r>
            <a:endParaRPr lang="en-US" dirty="0"/>
          </a:p>
        </p:txBody>
      </p:sp>
    </p:spTree>
    <p:extLst>
      <p:ext uri="{BB962C8B-B14F-4D97-AF65-F5344CB8AC3E}">
        <p14:creationId xmlns:p14="http://schemas.microsoft.com/office/powerpoint/2010/main" val="39100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76200"/>
            <a:ext cx="9148011" cy="914400"/>
          </a:xfrm>
        </p:spPr>
        <p:txBody>
          <a:bodyPr>
            <a:normAutofit/>
          </a:bodyPr>
          <a:lstStyle/>
          <a:p>
            <a:r>
              <a:rPr lang="en-US" sz="3600" dirty="0" err="1" smtClean="0"/>
              <a:t>ModelBuilder</a:t>
            </a:r>
            <a:r>
              <a:rPr lang="en-US" sz="3600" dirty="0" smtClean="0"/>
              <a:t> can be taken too far:</a:t>
            </a:r>
            <a:endParaRPr lang="en-US" sz="3600" dirty="0"/>
          </a:p>
        </p:txBody>
      </p:sp>
      <p:pic>
        <p:nvPicPr>
          <p:cNvPr id="2051" name="Picture 3" descr="U:\Python\Lecture\Crazy modelbui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62" y="990600"/>
            <a:ext cx="8523276" cy="5486400"/>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1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bother learning </a:t>
            </a:r>
            <a:r>
              <a:rPr lang="en-US" dirty="0" err="1" smtClean="0"/>
              <a:t>ArcPy</a:t>
            </a:r>
            <a:r>
              <a:rPr lang="en-US" dirty="0" smtClean="0"/>
              <a:t>? (cont.)</a:t>
            </a:r>
            <a:endParaRPr lang="en-US" dirty="0"/>
          </a:p>
        </p:txBody>
      </p:sp>
      <p:sp>
        <p:nvSpPr>
          <p:cNvPr id="3" name="Content Placeholder 2"/>
          <p:cNvSpPr>
            <a:spLocks noGrp="1"/>
          </p:cNvSpPr>
          <p:nvPr>
            <p:ph idx="1"/>
          </p:nvPr>
        </p:nvSpPr>
        <p:spPr>
          <a:xfrm>
            <a:off x="457200" y="1600200"/>
            <a:ext cx="8153400" cy="4525963"/>
          </a:xfrm>
        </p:spPr>
        <p:txBody>
          <a:bodyPr/>
          <a:lstStyle/>
          <a:p>
            <a:pPr marL="0" indent="0">
              <a:buNone/>
            </a:pPr>
            <a:r>
              <a:rPr lang="en-US" dirty="0" smtClean="0"/>
              <a:t>Reason #2: </a:t>
            </a:r>
            <a:r>
              <a:rPr lang="en-US" dirty="0" err="1" smtClean="0"/>
              <a:t>Extendability</a:t>
            </a:r>
            <a:endParaRPr lang="en-US" dirty="0" smtClean="0"/>
          </a:p>
          <a:p>
            <a:pPr lvl="1"/>
            <a:r>
              <a:rPr lang="en-US" dirty="0" smtClean="0"/>
              <a:t>Leverage Python’s functionality in GIS workflows</a:t>
            </a:r>
          </a:p>
          <a:p>
            <a:pPr lvl="1"/>
            <a:r>
              <a:rPr lang="en-US" dirty="0" smtClean="0"/>
              <a:t>Lots of other open-source GIS modules are in Python. Python is becoming a lingua franca of GIS</a:t>
            </a:r>
            <a:endParaRPr lang="en-US" dirty="0"/>
          </a:p>
        </p:txBody>
      </p:sp>
    </p:spTree>
    <p:extLst>
      <p:ext uri="{BB962C8B-B14F-4D97-AF65-F5344CB8AC3E}">
        <p14:creationId xmlns:p14="http://schemas.microsoft.com/office/powerpoint/2010/main" val="27825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9963</TotalTime>
  <Words>2429</Words>
  <Application>Microsoft Office PowerPoint</Application>
  <PresentationFormat>On-screen Show (4:3)</PresentationFormat>
  <Paragraphs>197</Paragraphs>
  <Slides>35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Lucida Console</vt:lpstr>
      <vt:lpstr>Office Theme</vt:lpstr>
      <vt:lpstr>Introduction to ArcPython</vt:lpstr>
      <vt:lpstr>About me</vt:lpstr>
      <vt:lpstr>About you</vt:lpstr>
      <vt:lpstr>A confession: I can’t teach you Python in 60 minutes</vt:lpstr>
      <vt:lpstr>Agenda</vt:lpstr>
      <vt:lpstr>What is ArcPython?</vt:lpstr>
      <vt:lpstr>Why bother learning ArcPy?</vt:lpstr>
      <vt:lpstr>ModelBuilder can be taken too far:</vt:lpstr>
      <vt:lpstr>Why bother learning ArcPy? (cont.)</vt:lpstr>
      <vt:lpstr>Showcase 1: Hydrologic Analysis</vt:lpstr>
      <vt:lpstr>PowerPoint Presentation</vt:lpstr>
      <vt:lpstr>PowerPoint Presentation</vt:lpstr>
      <vt:lpstr>Showcase 2: Batch map creation</vt:lpstr>
      <vt:lpstr>Showcase 3: Service Area Model</vt:lpstr>
      <vt:lpstr>Demo</vt:lpstr>
      <vt:lpstr>Method 1: Attribute table</vt:lpstr>
      <vt:lpstr>Method 2: ArcToolbox tool</vt:lpstr>
      <vt:lpstr>Method 3: ModelBuilder</vt:lpstr>
      <vt:lpstr>Method 4: Python</vt:lpstr>
      <vt:lpstr>Python basics</vt:lpstr>
      <vt:lpstr>Python basics (cont.)</vt:lpstr>
      <vt:lpstr>Python basics (cont.)</vt:lpstr>
      <vt:lpstr>ArcPy commands</vt:lpstr>
      <vt:lpstr>ArcPy commands (cont.)</vt:lpstr>
      <vt:lpstr>ArcPy commands (cont.)</vt:lpstr>
      <vt:lpstr>ArcPy commands (cont.)</vt:lpstr>
      <vt:lpstr>ArcPy commands (cont.)</vt:lpstr>
      <vt:lpstr>ArcPy commands (cont.)</vt:lpstr>
      <vt:lpstr>Creating a Custom Toolbox</vt:lpstr>
      <vt:lpstr>Creating a Custom Toolbox (cont.)</vt:lpstr>
      <vt:lpstr>Creating a Custom Toolbox (cont.)</vt:lpstr>
      <vt:lpstr>Creating a Custom Toolbox (cont.)</vt:lpstr>
      <vt:lpstr>Creating a Custom Toolbox (cont.)</vt:lpstr>
      <vt:lpstr>Questions?</vt:lpstr>
      <vt:lpstr>Contact info and links</vt:lpstr>
    </vt:vector>
  </TitlesOfParts>
  <Company>CadmusGroup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daniel.mahr</dc:creator>
  <cp:lastModifiedBy>Dan</cp:lastModifiedBy>
  <cp:revision>200</cp:revision>
  <dcterms:created xsi:type="dcterms:W3CDTF">2012-08-29T22:35:50Z</dcterms:created>
  <dcterms:modified xsi:type="dcterms:W3CDTF">2014-10-29T01:54:24Z</dcterms:modified>
</cp:coreProperties>
</file>